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36"/>
  </p:notesMasterIdLst>
  <p:handoutMasterIdLst>
    <p:handoutMasterId r:id="rId37"/>
  </p:handoutMasterIdLst>
  <p:sldIdLst>
    <p:sldId id="256" r:id="rId5"/>
    <p:sldId id="312" r:id="rId6"/>
    <p:sldId id="274" r:id="rId7"/>
    <p:sldId id="257" r:id="rId8"/>
    <p:sldId id="275" r:id="rId9"/>
    <p:sldId id="276" r:id="rId10"/>
    <p:sldId id="277" r:id="rId11"/>
    <p:sldId id="314" r:id="rId12"/>
    <p:sldId id="259" r:id="rId13"/>
    <p:sldId id="282" r:id="rId14"/>
    <p:sldId id="260" r:id="rId15"/>
    <p:sldId id="271" r:id="rId16"/>
    <p:sldId id="293" r:id="rId17"/>
    <p:sldId id="265" r:id="rId18"/>
    <p:sldId id="264" r:id="rId19"/>
    <p:sldId id="283" r:id="rId20"/>
    <p:sldId id="284" r:id="rId21"/>
    <p:sldId id="266" r:id="rId22"/>
    <p:sldId id="268" r:id="rId23"/>
    <p:sldId id="269" r:id="rId24"/>
    <p:sldId id="272" r:id="rId25"/>
    <p:sldId id="307" r:id="rId26"/>
    <p:sldId id="267" r:id="rId27"/>
    <p:sldId id="270" r:id="rId28"/>
    <p:sldId id="287" r:id="rId29"/>
    <p:sldId id="288" r:id="rId30"/>
    <p:sldId id="290" r:id="rId31"/>
    <p:sldId id="289" r:id="rId32"/>
    <p:sldId id="298" r:id="rId33"/>
    <p:sldId id="295" r:id="rId34"/>
    <p:sldId id="291" r:id="rId35"/>
  </p:sldIdLst>
  <p:sldSz cx="9144000" cy="6858000" type="screen4x3"/>
  <p:notesSz cx="6797675" cy="9926638"/>
  <p:defaultTextStyle>
    <a:defPPr>
      <a:defRPr lang="ru-R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lga Maksimenkova" initials="OM" lastIdx="1" clrIdx="0">
    <p:extLst>
      <p:ext uri="{19B8F6BF-5375-455C-9EA6-DF929625EA0E}">
        <p15:presenceInfo xmlns:p15="http://schemas.microsoft.com/office/powerpoint/2012/main" userId="f2714537069f5c5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FF0000"/>
    <a:srgbClr val="009900"/>
    <a:srgbClr val="0000FF"/>
    <a:srgbClr val="CCFFC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574B88-38F2-44BF-7854-F0E2E4895632}" v="14" dt="2020-09-08T18:52:21.0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6" autoAdjust="0"/>
    <p:restoredTop sz="94729" autoAdjust="0"/>
  </p:normalViewPr>
  <p:slideViewPr>
    <p:cSldViewPr>
      <p:cViewPr varScale="1">
        <p:scale>
          <a:sx n="108" d="100"/>
          <a:sy n="108" d="100"/>
        </p:scale>
        <p:origin x="1710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0" d="100"/>
        <a:sy n="190" d="100"/>
      </p:scale>
      <p:origin x="0" y="33302"/>
    </p:cViewPr>
  </p:sorterViewPr>
  <p:notesViewPr>
    <p:cSldViewPr>
      <p:cViewPr varScale="1">
        <p:scale>
          <a:sx n="47" d="100"/>
          <a:sy n="47" d="100"/>
        </p:scale>
        <p:origin x="-1402" y="-82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Береснева Екатерина Николаевна" userId="S::eberesneva@hse.ru::cf83dec8-4d58-48d2-9155-7f5b6efbf9f4" providerId="AD" clId="Web-{3E574B88-38F2-44BF-7854-F0E2E4895632}"/>
    <pc:docChg chg="modSld">
      <pc:chgData name="Береснева Екатерина Николаевна" userId="S::eberesneva@hse.ru::cf83dec8-4d58-48d2-9155-7f5b6efbf9f4" providerId="AD" clId="Web-{3E574B88-38F2-44BF-7854-F0E2E4895632}" dt="2020-09-08T18:52:21.044" v="13" actId="14100"/>
      <pc:docMkLst>
        <pc:docMk/>
      </pc:docMkLst>
      <pc:sldChg chg="modSp">
        <pc:chgData name="Береснева Екатерина Николаевна" userId="S::eberesneva@hse.ru::cf83dec8-4d58-48d2-9155-7f5b6efbf9f4" providerId="AD" clId="Web-{3E574B88-38F2-44BF-7854-F0E2E4895632}" dt="2020-09-08T18:51:20.026" v="9" actId="20577"/>
        <pc:sldMkLst>
          <pc:docMk/>
          <pc:sldMk cId="0" sldId="267"/>
        </pc:sldMkLst>
        <pc:spChg chg="mod">
          <ac:chgData name="Береснева Екатерина Николаевна" userId="S::eberesneva@hse.ru::cf83dec8-4d58-48d2-9155-7f5b6efbf9f4" providerId="AD" clId="Web-{3E574B88-38F2-44BF-7854-F0E2E4895632}" dt="2020-09-08T18:51:20.026" v="9" actId="20577"/>
          <ac:spMkLst>
            <pc:docMk/>
            <pc:sldMk cId="0" sldId="267"/>
            <ac:spMk id="2" creationId="{CF159597-33C3-B04B-B8A8-63A50866BABE}"/>
          </ac:spMkLst>
        </pc:spChg>
      </pc:sldChg>
      <pc:sldChg chg="addSp delSp modSp">
        <pc:chgData name="Береснева Екатерина Николаевна" userId="S::eberesneva@hse.ru::cf83dec8-4d58-48d2-9155-7f5b6efbf9f4" providerId="AD" clId="Web-{3E574B88-38F2-44BF-7854-F0E2E4895632}" dt="2020-09-08T15:30:35.048" v="2"/>
        <pc:sldMkLst>
          <pc:docMk/>
          <pc:sldMk cId="0" sldId="276"/>
        </pc:sldMkLst>
        <pc:spChg chg="add del mod">
          <ac:chgData name="Береснева Екатерина Николаевна" userId="S::eberesneva@hse.ru::cf83dec8-4d58-48d2-9155-7f5b6efbf9f4" providerId="AD" clId="Web-{3E574B88-38F2-44BF-7854-F0E2E4895632}" dt="2020-09-08T15:30:35.048" v="2"/>
          <ac:spMkLst>
            <pc:docMk/>
            <pc:sldMk cId="0" sldId="276"/>
            <ac:spMk id="4" creationId="{35107F4F-0B56-4EAE-92AD-0D973E83D99A}"/>
          </ac:spMkLst>
        </pc:spChg>
        <pc:spChg chg="add del mod">
          <ac:chgData name="Береснева Екатерина Николаевна" userId="S::eberesneva@hse.ru::cf83dec8-4d58-48d2-9155-7f5b6efbf9f4" providerId="AD" clId="Web-{3E574B88-38F2-44BF-7854-F0E2E4895632}" dt="2020-09-08T15:30:35.048" v="2"/>
          <ac:spMkLst>
            <pc:docMk/>
            <pc:sldMk cId="0" sldId="276"/>
            <ac:spMk id="14339" creationId="{F53ADFB0-0743-45C5-8EAA-E31CBB82D172}"/>
          </ac:spMkLst>
        </pc:spChg>
      </pc:sldChg>
      <pc:sldChg chg="modSp">
        <pc:chgData name="Береснева Екатерина Николаевна" userId="S::eberesneva@hse.ru::cf83dec8-4d58-48d2-9155-7f5b6efbf9f4" providerId="AD" clId="Web-{3E574B88-38F2-44BF-7854-F0E2E4895632}" dt="2020-09-08T15:56:56.149" v="4" actId="1076"/>
        <pc:sldMkLst>
          <pc:docMk/>
          <pc:sldMk cId="0" sldId="282"/>
        </pc:sldMkLst>
        <pc:spChg chg="mod">
          <ac:chgData name="Береснева Екатерина Николаевна" userId="S::eberesneva@hse.ru::cf83dec8-4d58-48d2-9155-7f5b6efbf9f4" providerId="AD" clId="Web-{3E574B88-38F2-44BF-7854-F0E2E4895632}" dt="2020-09-08T15:56:56.149" v="4" actId="1076"/>
          <ac:spMkLst>
            <pc:docMk/>
            <pc:sldMk cId="0" sldId="282"/>
            <ac:spMk id="7" creationId="{34C779F5-ED07-478B-9404-87664A49E5D5}"/>
          </ac:spMkLst>
        </pc:spChg>
      </pc:sldChg>
      <pc:sldChg chg="modSp">
        <pc:chgData name="Береснева Екатерина Николаевна" userId="S::eberesneva@hse.ru::cf83dec8-4d58-48d2-9155-7f5b6efbf9f4" providerId="AD" clId="Web-{3E574B88-38F2-44BF-7854-F0E2E4895632}" dt="2020-09-08T18:52:21.044" v="13" actId="14100"/>
        <pc:sldMkLst>
          <pc:docMk/>
          <pc:sldMk cId="0" sldId="287"/>
        </pc:sldMkLst>
        <pc:spChg chg="mod">
          <ac:chgData name="Береснева Екатерина Николаевна" userId="S::eberesneva@hse.ru::cf83dec8-4d58-48d2-9155-7f5b6efbf9f4" providerId="AD" clId="Web-{3E574B88-38F2-44BF-7854-F0E2E4895632}" dt="2020-09-08T18:52:21.044" v="13" actId="14100"/>
          <ac:spMkLst>
            <pc:docMk/>
            <pc:sldMk cId="0" sldId="287"/>
            <ac:spMk id="2" creationId="{9A5D6AD6-DCCD-44D5-93ED-444FC0A6479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858CB46D-6C32-41A2-8F62-2F459E0120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1097A2D-1B3C-49B1-995E-78AB7843A9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DCFB8A79-15F1-4AA6-AC76-5AE646D362AC}" type="datetimeFigureOut">
              <a:rPr lang="ru-RU"/>
              <a:pPr>
                <a:defRPr/>
              </a:pPr>
              <a:t>06.09.2021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4C1E25A-5A24-45D6-B40B-E52A0C4062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ru-RU"/>
              <a:t>Курс "Программирование"                В.В. Подбельский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C1EF371-DBE6-495C-9BEA-D634C41BDC9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01B07A0-8907-4800-BBD2-BAC797ECC455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A7AB944A-F2B8-408F-B12E-1E67BA6490D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81BFC737-0375-4453-82EA-10A1BC099AB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485B013-ABBC-46C7-A79F-389D278B319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4C2CA7B6-0DD6-46B5-8F68-C0A3F341043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4875"/>
            <a:ext cx="54387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850F87B4-6900-494E-8CFC-1C6B2FB73FE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r>
              <a:rPr lang="ru-RU"/>
              <a:t>Курс "Программирование"                В.В. Подбельский</a:t>
            </a:r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233C31F7-95C1-4CF1-B79A-49CF98B530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2AAB1457-5B81-4D5D-89C7-94FD5670D1B7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msdn.microsoft.com/ru-ru/library/dwhawy9k.aspx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msdn.microsoft.com/ru-ru/library/dwhawy9k.aspx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8E9A8692-98B2-4C88-B5EE-CBA5B6F82B5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A4FAF694-C786-43CF-98B9-464B07C56B1B}" type="slidenum">
              <a:rPr lang="ru-RU" altLang="ru-RU" smtClean="0"/>
              <a:pPr/>
              <a:t>1</a:t>
            </a:fld>
            <a:endParaRPr lang="ru-RU" altLang="ru-RU"/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BD7DC4EB-B3EA-4B12-9C19-B445672C4E9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F5D0A053-0B3B-47DD-9D0A-7A7F94545A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6149" name="Нижний колонтитул 8">
            <a:extLst>
              <a:ext uri="{FF2B5EF4-FFF2-40B4-BE49-F238E27FC236}">
                <a16:creationId xmlns:a16="http://schemas.microsoft.com/office/drawing/2014/main" id="{AC6D1C5A-217E-4746-81AA-1DC9828C5AF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ru-RU" altLang="ru-RU"/>
              <a:t>Курс "Программирование"                В.В. Подбельский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Образ слайда 1">
            <a:extLst>
              <a:ext uri="{FF2B5EF4-FFF2-40B4-BE49-F238E27FC236}">
                <a16:creationId xmlns:a16="http://schemas.microsoft.com/office/drawing/2014/main" id="{7EF65BD3-4043-4003-8856-96CEB8C891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Заметки 2">
            <a:extLst>
              <a:ext uri="{FF2B5EF4-FFF2-40B4-BE49-F238E27FC236}">
                <a16:creationId xmlns:a16="http://schemas.microsoft.com/office/drawing/2014/main" id="{86A41349-2588-4566-A0C9-FA6B20EFA2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10244" name="Номер слайда 3">
            <a:extLst>
              <a:ext uri="{FF2B5EF4-FFF2-40B4-BE49-F238E27FC236}">
                <a16:creationId xmlns:a16="http://schemas.microsoft.com/office/drawing/2014/main" id="{E9C6EBEE-FCEC-4D7D-856E-CA485AA83F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1BBC9F8B-9B03-4C7F-94C2-70CE410BCC69}" type="slidenum">
              <a:rPr lang="ru-RU" altLang="ru-RU" smtClean="0">
                <a:cs typeface="Arial" panose="020B0604020202020204" pitchFamily="34" charset="0"/>
              </a:rPr>
              <a:pPr/>
              <a:t>3</a:t>
            </a:fld>
            <a:endParaRPr lang="ru-RU" altLang="ru-RU"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E8D1A83E-A7BD-4847-A2B9-19EBD302E23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C1D04285-D51D-41D9-88AE-E1F64DB7705C}" type="slidenum">
              <a:rPr lang="ru-RU" altLang="ru-RU" smtClean="0"/>
              <a:pPr/>
              <a:t>4</a:t>
            </a:fld>
            <a:endParaRPr lang="ru-RU" altLang="ru-RU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17CC7B13-3381-4FFD-A531-EF18641DDDF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1DA8F2E8-EC4D-4DC0-AB02-555C41B83F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ru-RU" altLang="ru-RU">
                <a:latin typeface="Arial" panose="020B0604020202020204" pitchFamily="34" charset="0"/>
              </a:rPr>
              <a:t>аываываываываыав</a:t>
            </a:r>
          </a:p>
        </p:txBody>
      </p:sp>
      <p:sp>
        <p:nvSpPr>
          <p:cNvPr id="12293" name="Нижний колонтитул 8">
            <a:extLst>
              <a:ext uri="{FF2B5EF4-FFF2-40B4-BE49-F238E27FC236}">
                <a16:creationId xmlns:a16="http://schemas.microsoft.com/office/drawing/2014/main" id="{4B1F929C-0FA6-49CB-AC7C-D42F06689C8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ru-RU" altLang="ru-RU"/>
              <a:t>Курс "Программирование"                В.В. Подбельский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Образ слайда 1">
            <a:extLst>
              <a:ext uri="{FF2B5EF4-FFF2-40B4-BE49-F238E27FC236}">
                <a16:creationId xmlns:a16="http://schemas.microsoft.com/office/drawing/2014/main" id="{C5F617D4-B4EF-4C53-ACD3-E6D9E3A0853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Заметки 2">
            <a:extLst>
              <a:ext uri="{FF2B5EF4-FFF2-40B4-BE49-F238E27FC236}">
                <a16:creationId xmlns:a16="http://schemas.microsoft.com/office/drawing/2014/main" id="{8AC29FB4-6A3D-4954-AE98-58F793517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ru-RU" altLang="ru-RU">
                <a:latin typeface="Arial" panose="020B0604020202020204" pitchFamily="34" charset="0"/>
              </a:rPr>
              <a:t>В русской версии: Отладка – Запуск без отладки</a:t>
            </a:r>
          </a:p>
        </p:txBody>
      </p:sp>
      <p:sp>
        <p:nvSpPr>
          <p:cNvPr id="17412" name="Номер слайда 4">
            <a:extLst>
              <a:ext uri="{FF2B5EF4-FFF2-40B4-BE49-F238E27FC236}">
                <a16:creationId xmlns:a16="http://schemas.microsoft.com/office/drawing/2014/main" id="{826C9902-46E4-4FD4-BDE6-D0258C5AE6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3DFB8921-6E4B-4C3E-921B-CBFE94472375}" type="slidenum">
              <a:rPr lang="ru-RU" altLang="ru-RU" smtClean="0"/>
              <a:pPr/>
              <a:t>9</a:t>
            </a:fld>
            <a:endParaRPr lang="ru-RU" altLang="ru-RU"/>
          </a:p>
        </p:txBody>
      </p:sp>
      <p:sp>
        <p:nvSpPr>
          <p:cNvPr id="17413" name="Нижний колонтитул 5">
            <a:extLst>
              <a:ext uri="{FF2B5EF4-FFF2-40B4-BE49-F238E27FC236}">
                <a16:creationId xmlns:a16="http://schemas.microsoft.com/office/drawing/2014/main" id="{83BE29A5-4B2A-4BD7-9924-7793D93C511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ru-RU" altLang="ru-RU"/>
              <a:t>Курс "Программирование"                В.В. Подбельский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Образ слайда 1">
            <a:extLst>
              <a:ext uri="{FF2B5EF4-FFF2-40B4-BE49-F238E27FC236}">
                <a16:creationId xmlns:a16="http://schemas.microsoft.com/office/drawing/2014/main" id="{D86B00EF-A43D-4C25-944F-D4DCAAFE784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Заметки 2">
            <a:extLst>
              <a:ext uri="{FF2B5EF4-FFF2-40B4-BE49-F238E27FC236}">
                <a16:creationId xmlns:a16="http://schemas.microsoft.com/office/drawing/2014/main" id="{644A89A0-3A6C-4004-BBA9-36ABE3C68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ru-RU">
                <a:latin typeface="Arial" panose="020B0604020202020204" pitchFamily="34" charset="0"/>
                <a:hlinkClick r:id="rId3"/>
              </a:rPr>
              <a:t>http://msdn.microsoft.com/ru-ru/library/dwhawy9k.aspx</a:t>
            </a:r>
            <a:endParaRPr lang="ru-RU" altLang="ru-RU">
              <a:latin typeface="Arial" panose="020B0604020202020204" pitchFamily="34" charset="0"/>
            </a:endParaRPr>
          </a:p>
          <a:p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30724" name="Нижний колонтитул 3">
            <a:extLst>
              <a:ext uri="{FF2B5EF4-FFF2-40B4-BE49-F238E27FC236}">
                <a16:creationId xmlns:a16="http://schemas.microsoft.com/office/drawing/2014/main" id="{BF3E8B2D-2333-4A9B-AA28-32C06128DE6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ru-RU" altLang="ru-RU"/>
              <a:t>Курс "Программирование"                В.В. Подбельский</a:t>
            </a:r>
          </a:p>
        </p:txBody>
      </p:sp>
      <p:sp>
        <p:nvSpPr>
          <p:cNvPr id="30725" name="Номер слайда 4">
            <a:extLst>
              <a:ext uri="{FF2B5EF4-FFF2-40B4-BE49-F238E27FC236}">
                <a16:creationId xmlns:a16="http://schemas.microsoft.com/office/drawing/2014/main" id="{60002773-07DD-474A-BE0C-6E4878E878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46B67B46-54C0-4391-9930-205DF82EF6F4}" type="slidenum">
              <a:rPr lang="ru-RU" altLang="ru-RU" smtClean="0"/>
              <a:pPr/>
              <a:t>21</a:t>
            </a:fld>
            <a:endParaRPr lang="ru-RU" altLang="ru-R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Образ слайда 1">
            <a:extLst>
              <a:ext uri="{FF2B5EF4-FFF2-40B4-BE49-F238E27FC236}">
                <a16:creationId xmlns:a16="http://schemas.microsoft.com/office/drawing/2014/main" id="{D86B00EF-A43D-4C25-944F-D4DCAAFE784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Заметки 2">
            <a:extLst>
              <a:ext uri="{FF2B5EF4-FFF2-40B4-BE49-F238E27FC236}">
                <a16:creationId xmlns:a16="http://schemas.microsoft.com/office/drawing/2014/main" id="{644A89A0-3A6C-4004-BBA9-36ABE3C68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ru-RU">
                <a:latin typeface="Arial" panose="020B0604020202020204" pitchFamily="34" charset="0"/>
                <a:hlinkClick r:id="rId3"/>
              </a:rPr>
              <a:t>http://msdn.microsoft.com/ru-ru/library/dwhawy9k.aspx</a:t>
            </a:r>
            <a:endParaRPr lang="ru-RU" altLang="ru-RU">
              <a:latin typeface="Arial" panose="020B0604020202020204" pitchFamily="34" charset="0"/>
            </a:endParaRPr>
          </a:p>
          <a:p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30724" name="Нижний колонтитул 3">
            <a:extLst>
              <a:ext uri="{FF2B5EF4-FFF2-40B4-BE49-F238E27FC236}">
                <a16:creationId xmlns:a16="http://schemas.microsoft.com/office/drawing/2014/main" id="{BF3E8B2D-2333-4A9B-AA28-32C06128DE6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ru-RU" altLang="ru-RU"/>
              <a:t>Курс "Программирование"                В.В. Подбельский</a:t>
            </a:r>
          </a:p>
        </p:txBody>
      </p:sp>
      <p:sp>
        <p:nvSpPr>
          <p:cNvPr id="30725" name="Номер слайда 4">
            <a:extLst>
              <a:ext uri="{FF2B5EF4-FFF2-40B4-BE49-F238E27FC236}">
                <a16:creationId xmlns:a16="http://schemas.microsoft.com/office/drawing/2014/main" id="{60002773-07DD-474A-BE0C-6E4878E878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46B67B46-54C0-4391-9930-205DF82EF6F4}" type="slidenum">
              <a:rPr lang="ru-RU" altLang="ru-RU" smtClean="0"/>
              <a:pPr/>
              <a:t>22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92289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4E5D2BA-EE4C-4E66-8618-EB6FAFCA133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431E52-7E31-AE4B-B468-6F7F4AD01735}" type="datetime1">
              <a:rPr lang="ru-RU" smtClean="0"/>
              <a:t>06.09.2021</a:t>
            </a:fld>
            <a:endParaRPr lang="ru-R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E49C2E8-2B5D-4120-A7CB-7B1CBCBC378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80894B3-8BD2-41B3-A1F6-6573BD86AEC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BFAD0A-D297-4E4C-ACF3-CC4B547C4ADB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04107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13E5A07-C1A2-42E5-8BB1-7D0A734DE4C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7EBBD2-2D4B-F84A-AFAC-EC471089B104}" type="datetime1">
              <a:rPr lang="ru-RU" smtClean="0"/>
              <a:t>06.09.2021</a:t>
            </a:fld>
            <a:endParaRPr lang="ru-R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604DACB-8C7F-43CE-8666-E932DF9A9E9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B1EBBB5-B137-490B-A6B1-B6CBB523762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6AF694-C4B3-4068-97E2-EDA52E9A4C39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185162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3D83EE6-BF27-4350-8F45-F5CA9A3F442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0CD6D5-C883-5249-8F1A-BB0249381C93}" type="datetime1">
              <a:rPr lang="ru-RU" smtClean="0"/>
              <a:t>06.09.2021</a:t>
            </a:fld>
            <a:endParaRPr lang="ru-R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85129BB-B2F4-4DF1-B954-93D206584E9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11F85F7-2BA4-4570-BCA3-947C05DD206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CAFD9B-A7A0-4751-AAF2-A5FADBFCC7C8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855482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Заголовок, текст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EB7BA5-A588-422A-B533-0F407F6C08B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4D5402-6A8E-4F4E-B788-3E838FCABE57}" type="datetime1">
              <a:rPr lang="ru-RU" smtClean="0"/>
              <a:t>06.09.2021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87916-0699-40A0-8206-10C27B7491D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B5DD3-6607-4865-B4B4-9742B748B2D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247C7D-6F91-47CC-9BE4-431B53535A2A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0642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4E6029B-A6AC-432B-AEA2-4EE4C3D479D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27EF6A-A828-5E41-B2A5-020561A06F5F}" type="datetime1">
              <a:rPr lang="ru-RU" smtClean="0"/>
              <a:t>06.09.2021</a:t>
            </a:fld>
            <a:endParaRPr lang="ru-R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DA11C78-68D9-448A-BB4F-7B191499181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5074450-E5AE-40A6-AA23-BD7C382EFB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1E2493-3B65-4E5F-BA82-1551650EBF04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822632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810867E-3671-4778-8170-6751ACCD17E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16A695-BB7C-B441-8FC7-7B3282AF3FF6}" type="datetime1">
              <a:rPr lang="ru-RU" smtClean="0"/>
              <a:t>06.09.2021</a:t>
            </a:fld>
            <a:endParaRPr lang="ru-RU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EC5FC81-643E-47DF-BAA1-7CBC19C3072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74FEEEF-EC38-4C43-82BF-4E25A97D9DB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B27ABF-2B2C-4061-B28C-1A6D926ACBC9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434114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DC137-9533-4813-99E6-DC6863C6212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82B422-CEE9-E540-B94A-BEE6377D5783}" type="datetime1">
              <a:rPr lang="ru-RU" smtClean="0"/>
              <a:t>06.09.2021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EFD762-4AC5-4E9C-B947-1A6B37DCC62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C45553-0C74-4EA9-BE04-A7228068C05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321DAD-D629-438D-9A49-074EE6F33E63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89044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5256728-0C62-482F-A53E-EA427FE61E5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EA0735-0B23-EB4C-AC5D-3671B76BCF4F}" type="datetime1">
              <a:rPr lang="ru-RU" smtClean="0"/>
              <a:t>06.09.2021</a:t>
            </a:fld>
            <a:endParaRPr lang="ru-RU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6837CE21-B5BD-4928-9109-E623894FCCF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7ADD648A-DD49-4D6E-B7CA-C80DA97703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9F9446-E938-4D6F-8EEC-0A6C87DC0F57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133189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7A45DAB-2135-4CEF-931C-08A4DA6E3E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D9B73A-20CA-E24A-8119-F7138DA3C040}" type="datetime1">
              <a:rPr lang="ru-RU" smtClean="0"/>
              <a:t>06.09.2021</a:t>
            </a:fld>
            <a:endParaRPr lang="ru-RU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53C0196C-9A29-4676-A4F4-F1D53AE716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E791823-ABD8-44B8-945C-5B75D296097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3CBF5C-6804-47D2-B9D8-57EC3D94AEBD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875760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137ED13-629A-4536-ACC3-79C64826715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1CD45E-5692-6740-86D4-A170B4653E2A}" type="datetime1">
              <a:rPr lang="ru-RU" smtClean="0"/>
              <a:t>06.09.2021</a:t>
            </a:fld>
            <a:endParaRPr lang="ru-RU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7F3BF39-362A-4D48-8D2C-3A001566FD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46D7FE0B-CD81-489E-9F42-F816746C6CE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CE10C-F404-4E6E-8CA8-CBE63B734ECC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223676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C2009C-C044-4131-802C-ADA50583012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FD3FAB-1A20-6A4A-9F22-D90E60339E87}" type="datetime1">
              <a:rPr lang="ru-RU" smtClean="0"/>
              <a:t>06.09.2021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665E86-F066-48F8-9263-07B37A6105D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7DCCA5-A51C-4B21-A442-DA3018D1A31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86E5EE-7661-4705-883B-A8733D05F169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21725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71A303-2626-49F5-8327-669AADA7000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24A9B8-D443-BA4C-AF6A-62D418BB7EA5}" type="datetime1">
              <a:rPr lang="ru-RU" smtClean="0"/>
              <a:t>06.09.2021</a:t>
            </a:fld>
            <a:endParaRPr lang="ru-R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A1C36E-5951-4F78-B4F2-3C8FAC3CC6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CF45F1-1D9B-4F6C-B177-3E710EFC541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3BA787-8CDB-4D67-A437-67ECA2085D47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519600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A1925AA2-A1A8-4CE0-AC00-48A7403FEF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заголовка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DE10A57-5EDA-4389-9F72-A8698452CD9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текста</a:t>
            </a:r>
          </a:p>
          <a:p>
            <a:pPr lvl="1"/>
            <a:r>
              <a:rPr lang="ru-RU" altLang="ru-RU"/>
              <a:t>Второй уровень</a:t>
            </a:r>
          </a:p>
          <a:p>
            <a:pPr lvl="2"/>
            <a:r>
              <a:rPr lang="ru-RU" altLang="ru-RU"/>
              <a:t>Третий уровень</a:t>
            </a:r>
          </a:p>
          <a:p>
            <a:pPr lvl="3"/>
            <a:r>
              <a:rPr lang="ru-RU" altLang="ru-RU"/>
              <a:t>Четвертый уровень</a:t>
            </a:r>
          </a:p>
          <a:p>
            <a:pPr lvl="4"/>
            <a:r>
              <a:rPr lang="ru-RU" altLang="ru-RU"/>
              <a:t>Пятый уровень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1DA1D13E-190C-40FC-8950-422AE735FB1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fld id="{46894AB3-DBF5-994D-B326-7F2B325FFC7E}" type="datetime1">
              <a:rPr lang="ru-RU" smtClean="0"/>
              <a:t>06.09.2021</a:t>
            </a:fld>
            <a:endParaRPr lang="ru-RU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6F6DEDD4-F293-44A8-A7C1-C694FEA830DE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C895824C-8179-484A-A20F-03DAEB874FF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51494608-5E7B-4031-AFBD-838A6232AF30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74" r:id="rId1"/>
    <p:sldLayoutId id="2147483975" r:id="rId2"/>
    <p:sldLayoutId id="2147483976" r:id="rId3"/>
    <p:sldLayoutId id="2147483977" r:id="rId4"/>
    <p:sldLayoutId id="2147483978" r:id="rId5"/>
    <p:sldLayoutId id="2147483979" r:id="rId6"/>
    <p:sldLayoutId id="2147483980" r:id="rId7"/>
    <p:sldLayoutId id="2147483981" r:id="rId8"/>
    <p:sldLayoutId id="2147483982" r:id="rId9"/>
    <p:sldLayoutId id="2147483983" r:id="rId10"/>
    <p:sldLayoutId id="2147483984" r:id="rId11"/>
    <p:sldLayoutId id="2147483985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stackoverflow.com/questions/367884/what-is-the-difference-between-debug-and-release-in-visual-studio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do/cshse2021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ru-ru/dotnet/standard/base-types/standard-numeric-format-strings" TargetMode="External"/><Relationship Id="rId2" Type="http://schemas.openxmlformats.org/officeDocument/2006/relationships/hyperlink" Target="https://docs.microsoft.com/ru-ru/dotnet/api/system.console.write?view=netcore-3.1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msdn.microsoft.com/ru-ru/library/ms173104.aspx" TargetMode="Externa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-tahtam.com/~turgaybilgin/2013-2014-bahar/SE374_Visual_Programming/derskitabi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visualstudio.microsoft.com/v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C2C5D94D-ACD6-45BC-81AC-97655342CCD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11188" y="1773238"/>
            <a:ext cx="7740650" cy="1541462"/>
          </a:xfrm>
          <a:ln>
            <a:solidFill>
              <a:srgbClr val="0070C0"/>
            </a:solidFill>
          </a:ln>
        </p:spPr>
        <p:txBody>
          <a:bodyPr/>
          <a:lstStyle/>
          <a:p>
            <a:pPr eaLnBrk="1" hangingPunct="1">
              <a:defRPr/>
            </a:pP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Модуль 1</a:t>
            </a:r>
            <a:b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Семинар 1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63DC1596-F3D9-48DC-97E4-5609DDE1A74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755650" y="3933825"/>
            <a:ext cx="7345363" cy="2087563"/>
          </a:xfrm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ru-RU" altLang="ru-RU" sz="2800" b="1" dirty="0">
                <a:solidFill>
                  <a:srgbClr val="009900"/>
                </a:solidFill>
              </a:rPr>
              <a:t>Знакомство с </a:t>
            </a:r>
            <a:r>
              <a:rPr lang="en-US" altLang="ru-RU" sz="2800" b="1" dirty="0">
                <a:solidFill>
                  <a:srgbClr val="009900"/>
                </a:solidFill>
              </a:rPr>
              <a:t>Visual Studio 201</a:t>
            </a:r>
            <a:r>
              <a:rPr lang="ru-RU" altLang="ru-RU" sz="2800" b="1" dirty="0">
                <a:solidFill>
                  <a:srgbClr val="009900"/>
                </a:solidFill>
              </a:rPr>
              <a:t>9</a:t>
            </a:r>
            <a:endParaRPr lang="en-US" altLang="ru-RU" sz="2800" b="1" dirty="0">
              <a:solidFill>
                <a:srgbClr val="009900"/>
              </a:solidFill>
            </a:endParaRPr>
          </a:p>
          <a:p>
            <a:pPr eaLnBrk="1" hangingPunct="1"/>
            <a:r>
              <a:rPr lang="ru-RU" altLang="ru-RU" sz="2800" b="1" dirty="0">
                <a:solidFill>
                  <a:srgbClr val="009900"/>
                </a:solidFill>
              </a:rPr>
              <a:t>Разработка Консольного Приложения</a:t>
            </a:r>
          </a:p>
          <a:p>
            <a:pPr eaLnBrk="1" hangingPunct="1"/>
            <a:r>
              <a:rPr lang="ru-RU" altLang="ru-RU" sz="2800" b="1" dirty="0">
                <a:solidFill>
                  <a:srgbClr val="009900"/>
                </a:solidFill>
              </a:rPr>
              <a:t>Ввод / Вывод</a:t>
            </a:r>
          </a:p>
          <a:p>
            <a:pPr eaLnBrk="1" hangingPunct="1"/>
            <a:r>
              <a:rPr lang="ru-RU" altLang="ru-RU" sz="2800" b="1" dirty="0">
                <a:solidFill>
                  <a:srgbClr val="009900"/>
                </a:solidFill>
              </a:rPr>
              <a:t>Операция приведения типа</a:t>
            </a:r>
          </a:p>
          <a:p>
            <a:pPr eaLnBrk="1" hangingPunct="1"/>
            <a:endParaRPr lang="ru-RU" altLang="ru-RU" sz="2800" b="1" dirty="0">
              <a:solidFill>
                <a:srgbClr val="009900"/>
              </a:solidFill>
            </a:endParaRPr>
          </a:p>
        </p:txBody>
      </p:sp>
      <p:sp>
        <p:nvSpPr>
          <p:cNvPr id="5124" name="TextBox 4">
            <a:extLst>
              <a:ext uri="{FF2B5EF4-FFF2-40B4-BE49-F238E27FC236}">
                <a16:creationId xmlns:a16="http://schemas.microsoft.com/office/drawing/2014/main" id="{7377EE94-CA29-42C5-A466-EE6EA0DEE3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05" y="285750"/>
            <a:ext cx="892899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ru-RU" altLang="ru-RU" sz="1800" dirty="0"/>
              <a:t>Дисциплина «Программирование»	Департамент программной инженерии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ru-RU" altLang="ru-RU" sz="1800" dirty="0"/>
              <a:t>В.В. Подбельский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D723838-06CB-4B6B-804B-ED81956C1800}"/>
              </a:ext>
            </a:extLst>
          </p:cNvPr>
          <p:cNvSpPr/>
          <p:nvPr/>
        </p:nvSpPr>
        <p:spPr>
          <a:xfrm>
            <a:off x="1180634" y="2344812"/>
            <a:ext cx="7279798" cy="2308324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System;</a:t>
            </a:r>
          </a:p>
          <a:p>
            <a:pPr marL="342900" indent="-342900">
              <a:buFont typeface="+mj-lt"/>
              <a:buAutoNum type="arabicPeriod"/>
              <a:defRPr/>
            </a:pP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HelloWorld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Program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b="1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A69E41-719B-4AFE-91F1-4E642AE9F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2075"/>
            <a:ext cx="8229600" cy="652463"/>
          </a:xfrm>
        </p:spPr>
        <p:txBody>
          <a:bodyPr/>
          <a:lstStyle/>
          <a:p>
            <a:pPr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Структура исполняемой программы</a:t>
            </a: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9ECD192C-A7F3-4401-B9AD-6257E4197210}"/>
              </a:ext>
            </a:extLst>
          </p:cNvPr>
          <p:cNvSpPr/>
          <p:nvPr/>
        </p:nvSpPr>
        <p:spPr>
          <a:xfrm>
            <a:off x="2062163" y="3421063"/>
            <a:ext cx="5565775" cy="41751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ru-RU"/>
          </a:p>
        </p:txBody>
      </p:sp>
      <p:sp>
        <p:nvSpPr>
          <p:cNvPr id="6" name="Скругленная прямоугольная выноска 5">
            <a:extLst>
              <a:ext uri="{FF2B5EF4-FFF2-40B4-BE49-F238E27FC236}">
                <a16:creationId xmlns:a16="http://schemas.microsoft.com/office/drawing/2014/main" id="{7927D38E-EF60-409F-A532-F61BECE2BC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78700" y="4686300"/>
            <a:ext cx="1768475" cy="871538"/>
          </a:xfrm>
          <a:prstGeom prst="wedgeRoundRectCallout">
            <a:avLst>
              <a:gd name="adj1" fmla="val -155046"/>
              <a:gd name="adj2" fmla="val -147736"/>
              <a:gd name="adj3" fmla="val 16667"/>
            </a:avLst>
          </a:prstGeom>
          <a:solidFill>
            <a:schemeClr val="bg1"/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800" b="1"/>
              <a:t>Точка входа в программу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0D908100-9031-466D-A316-FACC37A6DAA9}"/>
              </a:ext>
            </a:extLst>
          </p:cNvPr>
          <p:cNvSpPr/>
          <p:nvPr/>
        </p:nvSpPr>
        <p:spPr>
          <a:xfrm>
            <a:off x="1547813" y="4235450"/>
            <a:ext cx="304800" cy="45085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ru-RU"/>
          </a:p>
        </p:txBody>
      </p:sp>
      <p:sp>
        <p:nvSpPr>
          <p:cNvPr id="10" name="Скругленная прямоугольная выноска 9">
            <a:extLst>
              <a:ext uri="{FF2B5EF4-FFF2-40B4-BE49-F238E27FC236}">
                <a16:creationId xmlns:a16="http://schemas.microsoft.com/office/drawing/2014/main" id="{C972A39B-4DF7-4A6A-B49F-E381321446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5738" y="5341938"/>
            <a:ext cx="2720975" cy="869950"/>
          </a:xfrm>
          <a:prstGeom prst="wedgeRoundRectCallout">
            <a:avLst>
              <a:gd name="adj1" fmla="val -131440"/>
              <a:gd name="adj2" fmla="val -130565"/>
              <a:gd name="adj3" fmla="val 16667"/>
            </a:avLst>
          </a:prstGeom>
          <a:solidFill>
            <a:schemeClr val="bg1"/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800" b="1"/>
              <a:t>Операторная скобка конца блока</a:t>
            </a:r>
          </a:p>
        </p:txBody>
      </p:sp>
      <p:sp>
        <p:nvSpPr>
          <p:cNvPr id="9" name="Скругленная прямоугольная выноска 8">
            <a:extLst>
              <a:ext uri="{FF2B5EF4-FFF2-40B4-BE49-F238E27FC236}">
                <a16:creationId xmlns:a16="http://schemas.microsoft.com/office/drawing/2014/main" id="{C2F34B1A-02DA-4EE8-A0F4-B12849A447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7338" y="1128713"/>
            <a:ext cx="2481262" cy="963612"/>
          </a:xfrm>
          <a:prstGeom prst="wedgeRoundRectCallout">
            <a:avLst>
              <a:gd name="adj1" fmla="val -138587"/>
              <a:gd name="adj2" fmla="val 152692"/>
              <a:gd name="adj3" fmla="val 16667"/>
            </a:avLst>
          </a:prstGeom>
          <a:solidFill>
            <a:schemeClr val="bg1"/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800" b="1"/>
              <a:t>Операторная скобка начала блока</a:t>
            </a: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34C779F5-ED07-478B-9404-87664A49E5D5}"/>
              </a:ext>
            </a:extLst>
          </p:cNvPr>
          <p:cNvSpPr/>
          <p:nvPr/>
        </p:nvSpPr>
        <p:spPr>
          <a:xfrm>
            <a:off x="4397384" y="2844644"/>
            <a:ext cx="304800" cy="45085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10EFB-6A11-D046-B41A-5A87D5491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3CBF5C-6804-47D2-B9D8-57EC3D94AEBD}" type="slidenum">
              <a:rPr lang="ru-RU" altLang="ru-RU" smtClean="0"/>
              <a:pPr>
                <a:defRPr/>
              </a:pPr>
              <a:t>10</a:t>
            </a:fld>
            <a:endParaRPr lang="ru-RU" alt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10" grpId="0" animBg="1"/>
      <p:bldP spid="9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6">
            <a:extLst>
              <a:ext uri="{FF2B5EF4-FFF2-40B4-BE49-F238E27FC236}">
                <a16:creationId xmlns:a16="http://schemas.microsoft.com/office/drawing/2014/main" id="{0FE32DD3-686E-409E-ACA6-A1ECFA5B40D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83B43BA-0D3E-4BA2-8404-DACFAEF487ED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ru-RU" altLang="ru-RU" sz="1400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76E6C97F-7589-4542-B4CF-FA0714460FE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8313" y="188913"/>
            <a:ext cx="8229600" cy="706437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Первая программа</a:t>
            </a:r>
          </a:p>
        </p:txBody>
      </p:sp>
      <p:sp>
        <p:nvSpPr>
          <p:cNvPr id="19461" name="Text Box 7">
            <a:extLst>
              <a:ext uri="{FF2B5EF4-FFF2-40B4-BE49-F238E27FC236}">
                <a16:creationId xmlns:a16="http://schemas.microsoft.com/office/drawing/2014/main" id="{C4C75758-15E5-43C8-85EA-B377535B8F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1030288"/>
            <a:ext cx="7345362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Tx/>
              <a:buNone/>
            </a:pPr>
            <a:r>
              <a:rPr lang="ru-RU" altLang="ru-RU" sz="1800" b="1">
                <a:solidFill>
                  <a:srgbClr val="009900"/>
                </a:solidFill>
              </a:rPr>
              <a:t>Дополним заготовку кода одним оператором:</a:t>
            </a:r>
          </a:p>
        </p:txBody>
      </p:sp>
      <p:sp>
        <p:nvSpPr>
          <p:cNvPr id="19462" name="Text Box 8">
            <a:extLst>
              <a:ext uri="{FF2B5EF4-FFF2-40B4-BE49-F238E27FC236}">
                <a16:creationId xmlns:a16="http://schemas.microsoft.com/office/drawing/2014/main" id="{BA1DD73C-08BA-470E-9982-FD9C6A0483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4004171"/>
            <a:ext cx="5905500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Tx/>
              <a:buNone/>
            </a:pPr>
            <a:r>
              <a:rPr lang="ru-RU" altLang="ru-RU" sz="1800" b="1" dirty="0">
                <a:solidFill>
                  <a:srgbClr val="009900"/>
                </a:solidFill>
              </a:rPr>
              <a:t>Результат Компиляции и Исполнения </a:t>
            </a:r>
            <a:r>
              <a:rPr lang="ru-RU" altLang="ru-RU" sz="1800" b="1" dirty="0"/>
              <a:t>(</a:t>
            </a:r>
            <a:r>
              <a:rPr lang="en-US" altLang="ru-RU" sz="1800" b="1" dirty="0"/>
              <a:t>Ctrl</a:t>
            </a:r>
            <a:r>
              <a:rPr lang="ru-RU" altLang="ru-RU" sz="1800" b="1" dirty="0"/>
              <a:t>+</a:t>
            </a:r>
            <a:r>
              <a:rPr lang="en-US" altLang="ru-RU" sz="1800" b="1" dirty="0"/>
              <a:t>F</a:t>
            </a:r>
            <a:r>
              <a:rPr lang="ru-RU" altLang="ru-RU" sz="1800" b="1" dirty="0"/>
              <a:t>5):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743169-AF20-4DFB-BD98-2DEFFD6D32F3}"/>
              </a:ext>
            </a:extLst>
          </p:cNvPr>
          <p:cNvSpPr/>
          <p:nvPr/>
        </p:nvSpPr>
        <p:spPr>
          <a:xfrm>
            <a:off x="323527" y="1305342"/>
            <a:ext cx="8361685" cy="2585323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System;</a:t>
            </a:r>
          </a:p>
          <a:p>
            <a:pPr marL="342900" indent="-342900">
              <a:buFont typeface="+mj-lt"/>
              <a:buAutoNum type="arabicPeriod"/>
              <a:defRPr/>
            </a:pP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HelloWorld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Program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"Hello world</a:t>
            </a:r>
            <a:r>
              <a:rPr lang="ru-RU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!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18FD16-1B29-8A4C-B338-DE5371C30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09" y="4430454"/>
            <a:ext cx="3961259" cy="21277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B3CFA1-FE1E-AD4A-ABA9-40C39BA82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984" y="4596819"/>
            <a:ext cx="4721200" cy="159083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6">
            <a:extLst>
              <a:ext uri="{FF2B5EF4-FFF2-40B4-BE49-F238E27FC236}">
                <a16:creationId xmlns:a16="http://schemas.microsoft.com/office/drawing/2014/main" id="{9FAF4A58-918C-4DF9-94B2-A4EC2CE843D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D194FF0-6120-4CC7-81DE-F40ACE329436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ru-RU" altLang="ru-RU" sz="1400"/>
          </a:p>
        </p:txBody>
      </p:sp>
      <p:sp>
        <p:nvSpPr>
          <p:cNvPr id="14339" name="Rectangle 4">
            <a:extLst>
              <a:ext uri="{FF2B5EF4-FFF2-40B4-BE49-F238E27FC236}">
                <a16:creationId xmlns:a16="http://schemas.microsoft.com/office/drawing/2014/main" id="{877FB01C-160F-4631-B917-DEBE867139F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88913"/>
            <a:ext cx="8229600" cy="490537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Модифицируем программу</a:t>
            </a:r>
          </a:p>
        </p:txBody>
      </p:sp>
      <p:sp>
        <p:nvSpPr>
          <p:cNvPr id="20484" name="TextBox 1">
            <a:extLst>
              <a:ext uri="{FF2B5EF4-FFF2-40B4-BE49-F238E27FC236}">
                <a16:creationId xmlns:a16="http://schemas.microsoft.com/office/drawing/2014/main" id="{09951F7A-B0C7-4EF0-A5B6-73362D461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25975" y="6483350"/>
            <a:ext cx="45354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ru-RU" sz="1800" b="1" i="1">
                <a:solidFill>
                  <a:srgbClr val="C00000"/>
                </a:solidFill>
              </a:rPr>
              <a:t>Ctrl+F5 …. </a:t>
            </a:r>
            <a:r>
              <a:rPr lang="ru-RU" altLang="ru-RU" sz="1800" b="1" i="1">
                <a:solidFill>
                  <a:srgbClr val="C00000"/>
                </a:solidFill>
              </a:rPr>
              <a:t>Запустите </a:t>
            </a:r>
            <a:r>
              <a:rPr lang="en-US" altLang="ru-RU" sz="1800" b="1" i="1">
                <a:solidFill>
                  <a:srgbClr val="C00000"/>
                </a:solidFill>
              </a:rPr>
              <a:t>exe-</a:t>
            </a:r>
            <a:r>
              <a:rPr lang="ru-RU" altLang="ru-RU" sz="1800" b="1" i="1">
                <a:solidFill>
                  <a:srgbClr val="C00000"/>
                </a:solidFill>
              </a:rPr>
              <a:t>модуль</a:t>
            </a:r>
            <a:r>
              <a:rPr lang="en-US" altLang="ru-RU" sz="1800" b="1" i="1">
                <a:solidFill>
                  <a:srgbClr val="C00000"/>
                </a:solidFill>
              </a:rPr>
              <a:t>…</a:t>
            </a:r>
            <a:endParaRPr lang="ru-RU" altLang="ru-RU" sz="1800" b="1" i="1">
              <a:solidFill>
                <a:srgbClr val="C00000"/>
              </a:solidFill>
            </a:endParaRPr>
          </a:p>
        </p:txBody>
      </p:sp>
      <p:sp>
        <p:nvSpPr>
          <p:cNvPr id="20485" name="TextBox 2">
            <a:extLst>
              <a:ext uri="{FF2B5EF4-FFF2-40B4-BE49-F238E27FC236}">
                <a16:creationId xmlns:a16="http://schemas.microsoft.com/office/drawing/2014/main" id="{F4013CDF-F14E-4130-8C11-D0384F628E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692150"/>
            <a:ext cx="76327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>
                <a:solidFill>
                  <a:srgbClr val="009900"/>
                </a:solidFill>
              </a:rPr>
              <a:t>Удалим из кода программы выделенный (красным) текст:</a:t>
            </a:r>
            <a:endParaRPr lang="ru-RU" altLang="ru-RU" sz="18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A51EA8-D965-4D45-A56F-B1D09DC4B3CF}"/>
              </a:ext>
            </a:extLst>
          </p:cNvPr>
          <p:cNvSpPr/>
          <p:nvPr/>
        </p:nvSpPr>
        <p:spPr>
          <a:xfrm>
            <a:off x="350515" y="1077545"/>
            <a:ext cx="8361685" cy="2339102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System;</a:t>
            </a:r>
          </a:p>
          <a:p>
            <a:pPr marL="342900" indent="-342900">
              <a:buFont typeface="+mj-lt"/>
              <a:buAutoNum type="arabicPeriod"/>
              <a:defRPr/>
            </a:pPr>
            <a:endParaRPr lang="en-US" sz="1600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1600" b="1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namespace HelloWorld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Program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</a:t>
            </a:r>
            <a:r>
              <a:rPr lang="en-US" sz="1600" b="1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string[] </a:t>
            </a:r>
            <a:r>
              <a:rPr lang="en-US" sz="1600" b="1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sz="16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"Hello world</a:t>
            </a:r>
            <a:r>
              <a:rPr lang="ru-RU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!</a:t>
            </a:r>
            <a:r>
              <a:rPr lang="en-US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1600" b="1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8F70EC-84E2-4F81-976D-59B38F25ADE9}"/>
              </a:ext>
            </a:extLst>
          </p:cNvPr>
          <p:cNvSpPr/>
          <p:nvPr/>
        </p:nvSpPr>
        <p:spPr>
          <a:xfrm>
            <a:off x="350515" y="4456028"/>
            <a:ext cx="8361685" cy="2062103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System;</a:t>
            </a:r>
          </a:p>
          <a:p>
            <a:pPr>
              <a:defRPr/>
            </a:pP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Program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"Hello world</a:t>
            </a:r>
            <a:r>
              <a:rPr lang="ru-RU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!</a:t>
            </a:r>
            <a:r>
              <a:rPr lang="en-US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	</a:t>
            </a:r>
            <a:r>
              <a:rPr lang="en-US" sz="1600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.WriteLine(</a:t>
            </a:r>
            <a:r>
              <a:rPr lang="en-US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ru-RU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Нажмите </a:t>
            </a:r>
            <a:r>
              <a:rPr lang="en-US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Enter </a:t>
            </a:r>
            <a:r>
              <a:rPr lang="ru-RU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для завершения!"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.ReadLine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1600" b="1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F44BF96-47AE-48D9-8D41-1ED508F46997}"/>
              </a:ext>
            </a:extLst>
          </p:cNvPr>
          <p:cNvSpPr/>
          <p:nvPr/>
        </p:nvSpPr>
        <p:spPr>
          <a:xfrm>
            <a:off x="1187450" y="5445125"/>
            <a:ext cx="5976938" cy="576263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489" name="TextBox 2">
            <a:extLst>
              <a:ext uri="{FF2B5EF4-FFF2-40B4-BE49-F238E27FC236}">
                <a16:creationId xmlns:a16="http://schemas.microsoft.com/office/drawing/2014/main" id="{D4615DD5-3F02-4880-B063-7093FE2411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25975" y="4629150"/>
            <a:ext cx="35464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>
                <a:solidFill>
                  <a:srgbClr val="009900"/>
                </a:solidFill>
              </a:rPr>
              <a:t>Добавим в код выделенные строки:</a:t>
            </a:r>
            <a:endParaRPr lang="ru-RU" altLang="ru-RU"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6">
            <a:extLst>
              <a:ext uri="{FF2B5EF4-FFF2-40B4-BE49-F238E27FC236}">
                <a16:creationId xmlns:a16="http://schemas.microsoft.com/office/drawing/2014/main" id="{8E4469EE-3AB3-4D35-AB67-693B62129B5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1279D97-BAAE-4B01-BEDF-871D992130D0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ru-RU" altLang="ru-RU" sz="1400"/>
          </a:p>
        </p:txBody>
      </p:sp>
      <p:sp>
        <p:nvSpPr>
          <p:cNvPr id="13315" name="Rectangle 7">
            <a:extLst>
              <a:ext uri="{FF2B5EF4-FFF2-40B4-BE49-F238E27FC236}">
                <a16:creationId xmlns:a16="http://schemas.microsoft.com/office/drawing/2014/main" id="{F5410CEB-C9EB-4507-BD22-6ED5330B98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8313" y="188913"/>
            <a:ext cx="8229600" cy="647700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Выполнение 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</a:t>
            </a: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-модуля</a:t>
            </a:r>
          </a:p>
        </p:txBody>
      </p:sp>
      <p:sp>
        <p:nvSpPr>
          <p:cNvPr id="21508" name="Rectangle 8">
            <a:extLst>
              <a:ext uri="{FF2B5EF4-FFF2-40B4-BE49-F238E27FC236}">
                <a16:creationId xmlns:a16="http://schemas.microsoft.com/office/drawing/2014/main" id="{39948FF8-6B8E-4211-BBC0-9CA1CD9129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68313" y="908050"/>
            <a:ext cx="8207375" cy="5113338"/>
          </a:xfrm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ru-RU" altLang="ru-RU" sz="1800" b="1" dirty="0"/>
              <a:t>В среде </a:t>
            </a:r>
            <a:r>
              <a:rPr lang="en-US" altLang="ru-RU" sz="1800" b="1" dirty="0"/>
              <a:t>Visual Studio:</a:t>
            </a:r>
            <a:endParaRPr lang="ru-RU" altLang="ru-RU" sz="1800" b="1" dirty="0"/>
          </a:p>
          <a:p>
            <a:pPr eaLnBrk="1" hangingPunct="1">
              <a:buFontTx/>
              <a:buNone/>
            </a:pPr>
            <a:r>
              <a:rPr lang="en-US" altLang="ru-RU" sz="1800" b="1" dirty="0">
                <a:solidFill>
                  <a:srgbClr val="009900"/>
                </a:solidFill>
              </a:rPr>
              <a:t>	</a:t>
            </a:r>
            <a:r>
              <a:rPr lang="ru-RU" altLang="ru-RU" sz="1800" b="1" dirty="0">
                <a:solidFill>
                  <a:srgbClr val="009900"/>
                </a:solidFill>
              </a:rPr>
              <a:t>Компиляция и Исполнение </a:t>
            </a:r>
            <a:r>
              <a:rPr lang="ru-RU" altLang="ru-RU" sz="1800" b="1" dirty="0"/>
              <a:t>(</a:t>
            </a:r>
            <a:r>
              <a:rPr lang="en-US" altLang="ru-RU" sz="1800" b="1" dirty="0"/>
              <a:t>Debug -&gt; Start Without Debugging</a:t>
            </a:r>
            <a:r>
              <a:rPr lang="ru-RU" altLang="ru-RU" sz="1800" b="1" dirty="0"/>
              <a:t> </a:t>
            </a:r>
            <a:r>
              <a:rPr lang="ru-RU" altLang="ru-RU" sz="1800" b="1" dirty="0">
                <a:solidFill>
                  <a:srgbClr val="009900"/>
                </a:solidFill>
              </a:rPr>
              <a:t>или</a:t>
            </a:r>
            <a:r>
              <a:rPr lang="ru-RU" altLang="ru-RU" sz="1800" b="1" dirty="0"/>
              <a:t> </a:t>
            </a:r>
            <a:r>
              <a:rPr lang="en-US" altLang="ru-RU" sz="1800" b="1" dirty="0"/>
              <a:t>Ctrl</a:t>
            </a:r>
            <a:r>
              <a:rPr lang="ru-RU" altLang="ru-RU" sz="1800" b="1" dirty="0"/>
              <a:t>+</a:t>
            </a:r>
            <a:r>
              <a:rPr lang="en-US" altLang="ru-RU" sz="1800" b="1" dirty="0"/>
              <a:t>F</a:t>
            </a:r>
            <a:r>
              <a:rPr lang="ru-RU" altLang="ru-RU" sz="1800" b="1" dirty="0"/>
              <a:t>5)</a:t>
            </a:r>
          </a:p>
          <a:p>
            <a:pPr eaLnBrk="1" hangingPunct="1"/>
            <a:endParaRPr lang="ru-RU" altLang="ru-RU" sz="1800" b="1" dirty="0"/>
          </a:p>
          <a:p>
            <a:pPr eaLnBrk="1" hangingPunct="1"/>
            <a:r>
              <a:rPr lang="ru-RU" altLang="ru-RU" sz="1800" b="1" dirty="0"/>
              <a:t>Вне среды (когда </a:t>
            </a:r>
            <a:r>
              <a:rPr lang="ru-RU" altLang="ru-RU" sz="1800" b="1" dirty="0" err="1"/>
              <a:t>ехе</a:t>
            </a:r>
            <a:r>
              <a:rPr lang="ru-RU" altLang="ru-RU" sz="1800" b="1" dirty="0"/>
              <a:t>-модуль уже создан):</a:t>
            </a:r>
          </a:p>
          <a:p>
            <a:pPr eaLnBrk="1" hangingPunct="1">
              <a:buFontTx/>
              <a:buNone/>
            </a:pPr>
            <a:r>
              <a:rPr lang="ru-RU" altLang="ru-RU" sz="1800" b="1" dirty="0"/>
              <a:t>	Каталог </a:t>
            </a:r>
            <a:r>
              <a:rPr lang="en-US" altLang="ru-RU" sz="1800" b="1" dirty="0"/>
              <a:t>								</a:t>
            </a:r>
            <a:r>
              <a:rPr lang="en-US" altLang="ru-RU" sz="1800" b="1" dirty="0">
                <a:solidFill>
                  <a:srgbClr val="009900"/>
                </a:solidFill>
              </a:rPr>
              <a:t>D:</a:t>
            </a:r>
            <a:r>
              <a:rPr lang="ru-RU" altLang="ru-RU" sz="1800" b="1" dirty="0">
                <a:solidFill>
                  <a:srgbClr val="009900"/>
                </a:solidFill>
              </a:rPr>
              <a:t>\</a:t>
            </a:r>
            <a:r>
              <a:rPr lang="ru-RU" altLang="ru-RU" sz="1800" b="1" dirty="0" err="1">
                <a:solidFill>
                  <a:srgbClr val="009900"/>
                </a:solidFill>
              </a:rPr>
              <a:t>Ваша_фамилия</a:t>
            </a:r>
            <a:r>
              <a:rPr lang="en-US" altLang="ru-RU" sz="1800" b="1" dirty="0">
                <a:solidFill>
                  <a:srgbClr val="009900"/>
                </a:solidFill>
              </a:rPr>
              <a:t>\Sem</a:t>
            </a:r>
            <a:r>
              <a:rPr lang="ru-RU" altLang="ru-RU" sz="1800" b="1" dirty="0">
                <a:solidFill>
                  <a:srgbClr val="009900"/>
                </a:solidFill>
              </a:rPr>
              <a:t>_01\</a:t>
            </a:r>
            <a:r>
              <a:rPr lang="en-US" altLang="ru-RU" sz="1800" b="1" dirty="0">
                <a:solidFill>
                  <a:srgbClr val="009900"/>
                </a:solidFill>
              </a:rPr>
              <a:t>HelloWorld</a:t>
            </a:r>
            <a:r>
              <a:rPr lang="ru-RU" altLang="ru-RU" sz="1800" b="1" dirty="0">
                <a:solidFill>
                  <a:srgbClr val="009900"/>
                </a:solidFill>
              </a:rPr>
              <a:t>\</a:t>
            </a:r>
            <a:r>
              <a:rPr lang="ru-RU" altLang="ru-RU" sz="1800" b="1" dirty="0" err="1">
                <a:solidFill>
                  <a:srgbClr val="009900"/>
                </a:solidFill>
              </a:rPr>
              <a:t>bin</a:t>
            </a:r>
            <a:r>
              <a:rPr lang="ru-RU" altLang="ru-RU" sz="1800" b="1" dirty="0">
                <a:solidFill>
                  <a:srgbClr val="009900"/>
                </a:solidFill>
              </a:rPr>
              <a:t>\</a:t>
            </a:r>
            <a:r>
              <a:rPr lang="ru-RU" altLang="ru-RU" sz="1800" b="1" dirty="0" err="1">
                <a:solidFill>
                  <a:srgbClr val="FF0000"/>
                </a:solidFill>
              </a:rPr>
              <a:t>Release</a:t>
            </a:r>
            <a:r>
              <a:rPr lang="ru-RU" altLang="ru-RU" sz="1800" b="1" dirty="0">
                <a:solidFill>
                  <a:srgbClr val="009900"/>
                </a:solidFill>
              </a:rPr>
              <a:t>\</a:t>
            </a:r>
            <a:endParaRPr lang="en-US" altLang="ru-RU" sz="1800" b="1" dirty="0">
              <a:solidFill>
                <a:srgbClr val="009900"/>
              </a:solidFill>
            </a:endParaRPr>
          </a:p>
          <a:p>
            <a:pPr eaLnBrk="1" hangingPunct="1">
              <a:buFontTx/>
              <a:buNone/>
            </a:pPr>
            <a:r>
              <a:rPr lang="ru-RU" altLang="ru-RU" sz="1800" b="1" dirty="0"/>
              <a:t>	            или (в зависимости от настройки и версии </a:t>
            </a:r>
            <a:r>
              <a:rPr lang="en-US" altLang="ru-RU" sz="1800" b="1" dirty="0"/>
              <a:t>VS)</a:t>
            </a:r>
          </a:p>
          <a:p>
            <a:pPr eaLnBrk="1" hangingPunct="1">
              <a:buFontTx/>
              <a:buNone/>
            </a:pPr>
            <a:r>
              <a:rPr lang="en-US" altLang="ru-RU" sz="1800" b="1" dirty="0">
                <a:solidFill>
                  <a:srgbClr val="009900"/>
                </a:solidFill>
              </a:rPr>
              <a:t>		 D:</a:t>
            </a:r>
            <a:r>
              <a:rPr lang="ru-RU" altLang="ru-RU" sz="1800" b="1" dirty="0">
                <a:solidFill>
                  <a:srgbClr val="009900"/>
                </a:solidFill>
              </a:rPr>
              <a:t>\\</a:t>
            </a:r>
            <a:r>
              <a:rPr lang="ru-RU" altLang="ru-RU" sz="1800" b="1" dirty="0" err="1">
                <a:solidFill>
                  <a:srgbClr val="009900"/>
                </a:solidFill>
              </a:rPr>
              <a:t>Ваша_фамилия</a:t>
            </a:r>
            <a:r>
              <a:rPr lang="en-US" altLang="ru-RU" sz="1800" b="1" dirty="0">
                <a:solidFill>
                  <a:srgbClr val="009900"/>
                </a:solidFill>
              </a:rPr>
              <a:t>\Sem</a:t>
            </a:r>
            <a:r>
              <a:rPr lang="ru-RU" altLang="ru-RU" sz="1800" b="1" dirty="0">
                <a:solidFill>
                  <a:srgbClr val="009900"/>
                </a:solidFill>
              </a:rPr>
              <a:t>_01\</a:t>
            </a:r>
            <a:r>
              <a:rPr lang="en-US" altLang="ru-RU" sz="1800" b="1" dirty="0">
                <a:solidFill>
                  <a:srgbClr val="009900"/>
                </a:solidFill>
              </a:rPr>
              <a:t>HelloWorld</a:t>
            </a:r>
            <a:r>
              <a:rPr lang="ru-RU" altLang="ru-RU" sz="1800" b="1" dirty="0">
                <a:solidFill>
                  <a:srgbClr val="009900"/>
                </a:solidFill>
              </a:rPr>
              <a:t>\</a:t>
            </a:r>
            <a:r>
              <a:rPr lang="ru-RU" altLang="ru-RU" sz="1800" b="1" dirty="0" err="1">
                <a:solidFill>
                  <a:srgbClr val="009900"/>
                </a:solidFill>
              </a:rPr>
              <a:t>bin</a:t>
            </a:r>
            <a:r>
              <a:rPr lang="ru-RU" altLang="ru-RU" sz="1800" b="1" dirty="0">
                <a:solidFill>
                  <a:srgbClr val="009900"/>
                </a:solidFill>
              </a:rPr>
              <a:t>\</a:t>
            </a:r>
            <a:r>
              <a:rPr lang="en-US" altLang="ru-RU" sz="1800" b="1" dirty="0">
                <a:solidFill>
                  <a:srgbClr val="FF0000"/>
                </a:solidFill>
              </a:rPr>
              <a:t>Debug</a:t>
            </a:r>
            <a:r>
              <a:rPr lang="en-US" altLang="ru-RU" sz="1800" b="1" dirty="0">
                <a:solidFill>
                  <a:srgbClr val="009900"/>
                </a:solidFill>
              </a:rPr>
              <a:t>\</a:t>
            </a:r>
            <a:endParaRPr lang="ru-RU" altLang="ru-RU" sz="1800" b="1" dirty="0">
              <a:solidFill>
                <a:srgbClr val="009900"/>
              </a:solidFill>
            </a:endParaRPr>
          </a:p>
          <a:p>
            <a:pPr eaLnBrk="1" hangingPunct="1">
              <a:buFontTx/>
              <a:buNone/>
            </a:pPr>
            <a:r>
              <a:rPr lang="ru-RU" altLang="ru-RU" sz="1800" b="1" dirty="0">
                <a:solidFill>
                  <a:srgbClr val="009900"/>
                </a:solidFill>
              </a:rPr>
              <a:t>	</a:t>
            </a:r>
            <a:r>
              <a:rPr lang="ru-RU" altLang="ru-RU" sz="1800" b="1" dirty="0"/>
              <a:t>файл</a:t>
            </a:r>
            <a:r>
              <a:rPr lang="ru-RU" altLang="ru-RU" sz="1800" b="1" dirty="0">
                <a:solidFill>
                  <a:srgbClr val="009900"/>
                </a:solidFill>
              </a:rPr>
              <a:t>  </a:t>
            </a:r>
            <a:r>
              <a:rPr lang="en-US" altLang="ru-RU" sz="1800" b="1" dirty="0">
                <a:solidFill>
                  <a:srgbClr val="009900"/>
                </a:solidFill>
              </a:rPr>
              <a:t>HelloWorld</a:t>
            </a:r>
            <a:r>
              <a:rPr lang="ru-RU" altLang="ru-RU" sz="1800" b="1" dirty="0">
                <a:solidFill>
                  <a:srgbClr val="009900"/>
                </a:solidFill>
              </a:rPr>
              <a:t>.ехе</a:t>
            </a:r>
            <a:endParaRPr lang="en-US" altLang="ru-RU" sz="1800" b="1" dirty="0">
              <a:solidFill>
                <a:srgbClr val="0099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B9FE54-AEB3-49CF-8613-2BE586892FC3}"/>
              </a:ext>
            </a:extLst>
          </p:cNvPr>
          <p:cNvSpPr/>
          <p:nvPr/>
        </p:nvSpPr>
        <p:spPr>
          <a:xfrm>
            <a:off x="117475" y="6024563"/>
            <a:ext cx="8569325" cy="7381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rgbClr val="2427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the difference between Debug and Release in Visual Studio?</a:t>
            </a:r>
            <a:r>
              <a:rPr lang="ru-RU" sz="1400" b="1" dirty="0">
                <a:solidFill>
                  <a:srgbClr val="2427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solidFill>
                  <a:srgbClr val="2427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400" dirty="0">
                <a:solidFill>
                  <a:srgbClr val="242729"/>
                </a:solidFill>
                <a:latin typeface="+mn-lt"/>
                <a:cs typeface="Times New Roman" panose="02020603050405020304" pitchFamily="18" charset="0"/>
                <a:hlinkClick r:id="rId2"/>
              </a:rPr>
              <a:t>http://stackoverflow.com/questions/367884/what-is-the-difference-between-debug-and-release-in-visual-studio</a:t>
            </a:r>
            <a:r>
              <a:rPr lang="en-US" sz="1400" b="1" dirty="0">
                <a:solidFill>
                  <a:srgbClr val="2427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2">
            <a:extLst>
              <a:ext uri="{FF2B5EF4-FFF2-40B4-BE49-F238E27FC236}">
                <a16:creationId xmlns:a16="http://schemas.microsoft.com/office/drawing/2014/main" id="{DEE990F6-0DE3-4836-ABED-5E05DA70304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68313" y="1095375"/>
            <a:ext cx="3455615" cy="4133825"/>
          </a:xfrm>
          <a:noFill/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ru-RU" altLang="ru-RU" sz="1800" b="1" dirty="0">
                <a:solidFill>
                  <a:srgbClr val="009900"/>
                </a:solidFill>
              </a:rPr>
              <a:t>Открыть Обозреватель решений:</a:t>
            </a:r>
          </a:p>
          <a:p>
            <a:pPr eaLnBrk="1" hangingPunct="1">
              <a:buFontTx/>
              <a:buNone/>
            </a:pPr>
            <a:r>
              <a:rPr lang="ru-RU" altLang="ru-RU" sz="1800" b="1" dirty="0"/>
              <a:t>	</a:t>
            </a:r>
            <a:r>
              <a:rPr lang="en-US" altLang="ru-RU" sz="1800" b="1" dirty="0"/>
              <a:t>View -&gt; Solution Explorer</a:t>
            </a:r>
            <a:r>
              <a:rPr lang="ru-RU" altLang="ru-RU" sz="1800" dirty="0"/>
              <a:t> </a:t>
            </a:r>
          </a:p>
          <a:p>
            <a:pPr eaLnBrk="1" hangingPunct="1"/>
            <a:r>
              <a:rPr lang="ru-RU" altLang="ru-RU" sz="1800" b="1" dirty="0">
                <a:solidFill>
                  <a:srgbClr val="009900"/>
                </a:solidFill>
              </a:rPr>
              <a:t>Выделить</a:t>
            </a:r>
            <a:r>
              <a:rPr lang="en-US" altLang="ru-RU" sz="1800" b="1" dirty="0">
                <a:solidFill>
                  <a:srgbClr val="009900"/>
                </a:solidFill>
              </a:rPr>
              <a:t> </a:t>
            </a:r>
            <a:r>
              <a:rPr lang="ru-RU" altLang="ru-RU" sz="1800" b="1" dirty="0">
                <a:solidFill>
                  <a:srgbClr val="009900"/>
                </a:solidFill>
              </a:rPr>
              <a:t>правой кнопкой мыши ваше решение </a:t>
            </a:r>
            <a:r>
              <a:rPr lang="en-US" altLang="ru-RU" sz="1800" b="1" dirty="0">
                <a:solidFill>
                  <a:srgbClr val="009900"/>
                </a:solidFill>
              </a:rPr>
              <a:t>(Solution)</a:t>
            </a:r>
          </a:p>
          <a:p>
            <a:pPr marL="0" indent="0" eaLnBrk="1" hangingPunct="1">
              <a:buNone/>
            </a:pPr>
            <a:r>
              <a:rPr lang="ru-RU" altLang="ru-RU" sz="1800" b="1" dirty="0"/>
              <a:t>      </a:t>
            </a:r>
            <a:r>
              <a:rPr lang="en-US" altLang="ru-RU" sz="1800" b="1" dirty="0"/>
              <a:t>Add</a:t>
            </a:r>
            <a:r>
              <a:rPr lang="ru-RU" altLang="ru-RU" sz="1800" b="1" dirty="0"/>
              <a:t> -&gt; </a:t>
            </a:r>
            <a:r>
              <a:rPr lang="en-US" altLang="ru-RU" sz="1800" b="1" dirty="0"/>
              <a:t>New Project</a:t>
            </a:r>
            <a:r>
              <a:rPr lang="ru-RU" altLang="ru-RU" sz="1800" dirty="0"/>
              <a:t> </a:t>
            </a:r>
          </a:p>
        </p:txBody>
      </p:sp>
      <p:sp>
        <p:nvSpPr>
          <p:cNvPr id="22531" name="Rectangle 6">
            <a:extLst>
              <a:ext uri="{FF2B5EF4-FFF2-40B4-BE49-F238E27FC236}">
                <a16:creationId xmlns:a16="http://schemas.microsoft.com/office/drawing/2014/main" id="{A3C4366D-6C73-4DEF-B4D8-C14B237241F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E264BD1-3E46-4D55-87D7-7FBD3F25E625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14</a:t>
            </a:fld>
            <a:endParaRPr lang="ru-RU" altLang="ru-RU" sz="140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E7628BF-ACFC-4D40-BFA2-6C4704AD5B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46100" y="188913"/>
            <a:ext cx="8229600" cy="706437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Создание Второго Проекта</a:t>
            </a:r>
          </a:p>
        </p:txBody>
      </p:sp>
      <p:pic>
        <p:nvPicPr>
          <p:cNvPr id="22535" name="Picture 3">
            <a:extLst>
              <a:ext uri="{FF2B5EF4-FFF2-40B4-BE49-F238E27FC236}">
                <a16:creationId xmlns:a16="http://schemas.microsoft.com/office/drawing/2014/main" id="{80DE07E6-8970-415B-A0E6-9DEED2C15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62" t="19200" r="9052" b="33202"/>
          <a:stretch>
            <a:fillRect/>
          </a:stretch>
        </p:blipFill>
        <p:spPr bwMode="auto">
          <a:xfrm>
            <a:off x="3851920" y="1052736"/>
            <a:ext cx="4981921" cy="4981922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7523DB2-70ED-403E-8B24-49B6744FAFA9}"/>
              </a:ext>
            </a:extLst>
          </p:cNvPr>
          <p:cNvSpPr/>
          <p:nvPr/>
        </p:nvSpPr>
        <p:spPr>
          <a:xfrm>
            <a:off x="5220074" y="4293096"/>
            <a:ext cx="2965450" cy="285750"/>
          </a:xfrm>
          <a:prstGeom prst="roundRect">
            <a:avLst/>
          </a:prstGeom>
          <a:noFill/>
          <a:ln>
            <a:solidFill>
              <a:srgbClr val="00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>
            <a:extLst>
              <a:ext uri="{FF2B5EF4-FFF2-40B4-BE49-F238E27FC236}">
                <a16:creationId xmlns:a16="http://schemas.microsoft.com/office/drawing/2014/main" id="{10A5BE76-9B0A-448C-9781-7AB2E49168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ru-RU" sz="37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Выбор проекта, запускаемого по </a:t>
            </a:r>
            <a:r>
              <a:rPr lang="en-US" sz="37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Ctrl+F5</a:t>
            </a:r>
            <a:endParaRPr lang="ru-RU" sz="37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556" name="Rectangle 3">
            <a:extLst>
              <a:ext uri="{FF2B5EF4-FFF2-40B4-BE49-F238E27FC236}">
                <a16:creationId xmlns:a16="http://schemas.microsoft.com/office/drawing/2014/main" id="{213A956D-8554-417C-A1E9-5D565FA59EB0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 wrap="square" anchor="t">
            <a:normAutofit/>
          </a:bodyPr>
          <a:lstStyle/>
          <a:p>
            <a:pPr marL="457200" indent="-457200" eaLnBrk="1" hangingPunct="1">
              <a:lnSpc>
                <a:spcPct val="90000"/>
              </a:lnSpc>
              <a:buFontTx/>
              <a:buAutoNum type="arabicPeriod"/>
            </a:pPr>
            <a:r>
              <a:rPr lang="ru-RU" altLang="ru-RU" sz="2200" b="1" dirty="0"/>
              <a:t>Правой кнопкой мыши выделить проект, который должен запускаться по нажатию </a:t>
            </a:r>
            <a:r>
              <a:rPr lang="en-US" altLang="ru-RU" sz="2200" b="1" dirty="0"/>
              <a:t>Ctrl+F5</a:t>
            </a:r>
            <a:endParaRPr lang="ru-RU" altLang="ru-RU" sz="2200" b="1" dirty="0"/>
          </a:p>
          <a:p>
            <a:pPr marL="457200" indent="-457200" eaLnBrk="1" hangingPunct="1">
              <a:lnSpc>
                <a:spcPct val="90000"/>
              </a:lnSpc>
              <a:buFontTx/>
              <a:buAutoNum type="arabicPeriod"/>
            </a:pPr>
            <a:r>
              <a:rPr lang="ru-RU" altLang="ru-RU" sz="2200" b="1" dirty="0"/>
              <a:t>Выбрать</a:t>
            </a:r>
            <a:r>
              <a:rPr lang="en-US" altLang="ru-RU" sz="2200" b="1" dirty="0"/>
              <a:t> </a:t>
            </a:r>
            <a:r>
              <a:rPr lang="ru-RU" altLang="ru-RU" sz="2200" b="1" dirty="0"/>
              <a:t>в контекстном меню пункт:</a:t>
            </a:r>
          </a:p>
          <a:p>
            <a:pPr marL="457200" indent="-457200" eaLnBrk="1" hangingPunct="1">
              <a:lnSpc>
                <a:spcPct val="90000"/>
              </a:lnSpc>
              <a:buFontTx/>
              <a:buNone/>
            </a:pPr>
            <a:r>
              <a:rPr lang="ru-RU" altLang="ru-RU" sz="2200" b="1" dirty="0"/>
              <a:t>	</a:t>
            </a:r>
            <a:r>
              <a:rPr lang="en-US" altLang="ru-RU" sz="2200" b="1" dirty="0"/>
              <a:t>Set As </a:t>
            </a:r>
            <a:r>
              <a:rPr lang="en-US" altLang="ru-RU" sz="2200" b="1" dirty="0" err="1"/>
              <a:t>StartUp</a:t>
            </a:r>
            <a:r>
              <a:rPr lang="en-US" altLang="ru-RU" sz="2200" b="1" dirty="0"/>
              <a:t> Project</a:t>
            </a:r>
            <a:r>
              <a:rPr lang="ru-RU" altLang="ru-RU" sz="2200" dirty="0"/>
              <a:t> (назначить запускаемым проектом)</a:t>
            </a:r>
          </a:p>
        </p:txBody>
      </p:sp>
      <p:pic>
        <p:nvPicPr>
          <p:cNvPr id="23557" name="Рисунок 1" descr="Вырезка экрана">
            <a:extLst>
              <a:ext uri="{FF2B5EF4-FFF2-40B4-BE49-F238E27FC236}">
                <a16:creationId xmlns:a16="http://schemas.microsoft.com/office/drawing/2014/main" id="{12A38201-0664-4ACF-8AD6-2C318076E8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56"/>
          <a:stretch>
            <a:fillRect/>
          </a:stretch>
        </p:blipFill>
        <p:spPr bwMode="auto">
          <a:xfrm>
            <a:off x="4648200" y="1632594"/>
            <a:ext cx="4038600" cy="4461174"/>
          </a:xfrm>
          <a:prstGeom prst="rect">
            <a:avLst/>
          </a:prstGeom>
          <a:solidFill>
            <a:srgbClr val="FFFFFF"/>
          </a:solidFill>
          <a:ln w="9525">
            <a:solidFill>
              <a:srgbClr val="0070C0"/>
            </a:solidFill>
            <a:miter lim="800000"/>
            <a:headEnd/>
            <a:tailEnd/>
          </a:ln>
        </p:spPr>
      </p:pic>
      <p:sp>
        <p:nvSpPr>
          <p:cNvPr id="23554" name="Rectangle 6">
            <a:extLst>
              <a:ext uri="{FF2B5EF4-FFF2-40B4-BE49-F238E27FC236}">
                <a16:creationId xmlns:a16="http://schemas.microsoft.com/office/drawing/2014/main" id="{E0EB4984-076D-4EEE-823D-7B273C39A3A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norm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  <a:buFontTx/>
              <a:buNone/>
            </a:pPr>
            <a:fld id="{40885059-3E4E-49DE-983E-CCD6B07AF04D}" type="slidenum">
              <a:rPr lang="ru-RU" altLang="ru-RU" sz="1400" smtClean="0"/>
              <a:pPr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15</a:t>
            </a:fld>
            <a:endParaRPr lang="ru-RU" altLang="ru-RU" sz="1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EB26AD-CF86-4EF2-8586-E956B269372E}"/>
              </a:ext>
            </a:extLst>
          </p:cNvPr>
          <p:cNvSpPr/>
          <p:nvPr/>
        </p:nvSpPr>
        <p:spPr>
          <a:xfrm>
            <a:off x="346075" y="1011575"/>
            <a:ext cx="8415337" cy="1754326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System;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Program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Main()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inputStr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.ReadLine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b="1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374BB2-29C7-4701-8558-26A48FF7D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2088"/>
            <a:ext cx="8229600" cy="444500"/>
          </a:xfrm>
        </p:spPr>
        <p:txBody>
          <a:bodyPr/>
          <a:lstStyle/>
          <a:p>
            <a:pPr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Организация ввода строк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A58524-6586-4E70-B8F8-066EAAAC6D74}"/>
              </a:ext>
            </a:extLst>
          </p:cNvPr>
          <p:cNvSpPr txBox="1"/>
          <p:nvPr/>
        </p:nvSpPr>
        <p:spPr>
          <a:xfrm>
            <a:off x="346075" y="3263900"/>
            <a:ext cx="5894388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ru-RU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Данные, полученные от пользователя - строки</a:t>
            </a: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3DD63F87-FACC-47A3-908E-518A68F41B15}"/>
              </a:ext>
            </a:extLst>
          </p:cNvPr>
          <p:cNvSpPr/>
          <p:nvPr/>
        </p:nvSpPr>
        <p:spPr>
          <a:xfrm>
            <a:off x="1619250" y="1825625"/>
            <a:ext cx="1028700" cy="41592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ru-RU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ABF1C8B8-9DB0-4B27-8D43-5C87B72A6C0C}"/>
              </a:ext>
            </a:extLst>
          </p:cNvPr>
          <p:cNvCxnSpPr>
            <a:stCxn id="3" idx="0"/>
            <a:endCxn id="6" idx="4"/>
          </p:cNvCxnSpPr>
          <p:nvPr/>
        </p:nvCxnSpPr>
        <p:spPr>
          <a:xfrm flipH="1" flipV="1">
            <a:off x="2133600" y="2241550"/>
            <a:ext cx="1160463" cy="102235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BDE4FA4-488D-450E-BB6C-F68A2C4D0E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075" y="4162425"/>
            <a:ext cx="8415338" cy="922338"/>
          </a:xfrm>
          <a:prstGeom prst="rect">
            <a:avLst/>
          </a:prstGeom>
          <a:noFill/>
          <a:ln w="2540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/>
              <a:t>Класс</a:t>
            </a:r>
            <a:r>
              <a:rPr lang="ru-RU" altLang="ru-RU" sz="1800" b="1">
                <a:solidFill>
                  <a:srgbClr val="0000FF"/>
                </a:solidFill>
              </a:rPr>
              <a:t> </a:t>
            </a:r>
            <a:r>
              <a:rPr lang="en-US" altLang="ru-RU" sz="1800" b="1">
                <a:solidFill>
                  <a:srgbClr val="0000FF"/>
                </a:solidFill>
              </a:rPr>
              <a:t>Console</a:t>
            </a:r>
            <a:endParaRPr lang="ru-RU" altLang="ru-RU" sz="1800" b="1">
              <a:solidFill>
                <a:srgbClr val="0000FF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/>
              <a:t>Метод</a:t>
            </a:r>
            <a:r>
              <a:rPr lang="ru-RU" altLang="ru-RU" sz="1800" b="1">
                <a:solidFill>
                  <a:srgbClr val="0000FF"/>
                </a:solidFill>
              </a:rPr>
              <a:t> </a:t>
            </a:r>
            <a:r>
              <a:rPr lang="en-US" altLang="ru-RU" sz="1800" b="1">
                <a:solidFill>
                  <a:srgbClr val="0000FF"/>
                </a:solidFill>
              </a:rPr>
              <a:t>public static string ReadLine()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i="1"/>
              <a:t>Получает очередную строку символов из стандартного потока ввода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EF4DC0-F461-A449-9D9D-9B2BCA029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1E2493-3B65-4E5F-BA82-1551650EBF04}" type="slidenum">
              <a:rPr lang="ru-RU" altLang="ru-RU" smtClean="0"/>
              <a:pPr>
                <a:defRPr/>
              </a:pPr>
              <a:t>16</a:t>
            </a:fld>
            <a:endParaRPr lang="ru-RU" alt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6573BF5-E93F-4018-BAC1-814BA5C5A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725" y="4292600"/>
            <a:ext cx="8596313" cy="2308225"/>
          </a:xfrm>
          <a:prstGeom prst="rect">
            <a:avLst/>
          </a:prstGeom>
          <a:noFill/>
          <a:ln w="2540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/>
              <a:t>Класс </a:t>
            </a:r>
            <a:r>
              <a:rPr lang="en-US" altLang="ru-RU" sz="1800" b="1">
                <a:solidFill>
                  <a:srgbClr val="0000FF"/>
                </a:solidFill>
              </a:rPr>
              <a:t>Console</a:t>
            </a:r>
            <a:endParaRPr lang="ru-RU" altLang="ru-RU" sz="1800" b="1">
              <a:solidFill>
                <a:srgbClr val="0000FF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/>
              <a:t>Метод </a:t>
            </a:r>
            <a:r>
              <a:rPr lang="en-US" altLang="ru-RU" sz="1800" b="1">
                <a:solidFill>
                  <a:srgbClr val="0000FF"/>
                </a:solidFill>
              </a:rPr>
              <a:t>public static void Write(&lt;</a:t>
            </a:r>
            <a:r>
              <a:rPr lang="ru-RU" altLang="ru-RU" sz="1800" b="1">
                <a:solidFill>
                  <a:srgbClr val="0000FF"/>
                </a:solidFill>
              </a:rPr>
              <a:t>параметры</a:t>
            </a:r>
            <a:r>
              <a:rPr lang="en-US" altLang="ru-RU" sz="1800" b="1">
                <a:solidFill>
                  <a:srgbClr val="0000FF"/>
                </a:solidFill>
              </a:rPr>
              <a:t>&gt;)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i="1"/>
              <a:t>Выводит в стандартный поток вывода СТРОКОВОЕ представление первого параметра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/>
              <a:t>Метод </a:t>
            </a:r>
            <a:r>
              <a:rPr lang="en-US" altLang="ru-RU" sz="1800" b="1">
                <a:solidFill>
                  <a:srgbClr val="0000FF"/>
                </a:solidFill>
              </a:rPr>
              <a:t>public static void WriteLine(&lt;</a:t>
            </a:r>
            <a:r>
              <a:rPr lang="ru-RU" altLang="ru-RU" sz="1800" b="1">
                <a:solidFill>
                  <a:srgbClr val="0000FF"/>
                </a:solidFill>
              </a:rPr>
              <a:t>параметры</a:t>
            </a:r>
            <a:r>
              <a:rPr lang="en-US" altLang="ru-RU" sz="1800" b="1">
                <a:solidFill>
                  <a:srgbClr val="0000FF"/>
                </a:solidFill>
              </a:rPr>
              <a:t>&gt;)</a:t>
            </a:r>
            <a:endParaRPr lang="ru-RU" altLang="ru-RU" sz="1800" b="1">
              <a:solidFill>
                <a:srgbClr val="0000FF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i="1"/>
              <a:t>Выводит в стандартный поток вывода  СТРОКОВОЕ представление первого параметра, завершающееся НЕИЗОБРАЖАЕМЫМи  символами конца и перевода строки</a:t>
            </a:r>
            <a:endParaRPr lang="en-US" altLang="ru-RU" sz="1800" i="1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B2AE57-3B9D-45C8-8A15-0FCA1FAECAB0}"/>
              </a:ext>
            </a:extLst>
          </p:cNvPr>
          <p:cNvSpPr/>
          <p:nvPr/>
        </p:nvSpPr>
        <p:spPr>
          <a:xfrm>
            <a:off x="341270" y="788958"/>
            <a:ext cx="8594767" cy="341632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System;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Program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Main() {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ru-RU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Введите текст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  <a:r>
              <a:rPr lang="ru-RU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ru-RU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описываем переменную максимально близко</a:t>
            </a:r>
            <a:endParaRPr lang="ru-RU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ru-RU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к месту первого </a:t>
            </a:r>
            <a:r>
              <a:rPr lang="ru-RU" b="1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использовани</a:t>
            </a:r>
            <a:r>
              <a:rPr lang="ru-RU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в коде</a:t>
            </a:r>
            <a:endParaRPr lang="ru-RU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inputStr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.ReadLine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.WriteLine(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ru-RU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Ваш текст: "</a:t>
            </a: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inputStr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Console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.WriteLine(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ru-RU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Ваш текст: 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{0}</a:t>
            </a:r>
            <a:r>
              <a:rPr lang="en-US" sz="18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inputStr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Console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.WriteLine(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$"</a:t>
            </a:r>
            <a:r>
              <a:rPr lang="ru-RU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Ваш текст: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inputStr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 marL="342900" indent="-342900">
              <a:buFont typeface="+mj-lt"/>
              <a:buAutoNum type="arabicPeriod"/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b="1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1B7F37-589A-4DB5-BE9B-2C2B48C3D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6050"/>
            <a:ext cx="8229600" cy="427038"/>
          </a:xfrm>
        </p:spPr>
        <p:txBody>
          <a:bodyPr/>
          <a:lstStyle/>
          <a:p>
            <a:pPr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Организация вывода строк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AAE144-2B65-CC4E-950B-95245C8DE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3CBF5C-6804-47D2-B9D8-57EC3D94AEBD}" type="slidenum">
              <a:rPr lang="ru-RU" altLang="ru-RU" smtClean="0"/>
              <a:pPr>
                <a:defRPr/>
              </a:pPr>
              <a:t>17</a:t>
            </a:fld>
            <a:endParaRPr lang="ru-RU" alt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6">
            <a:extLst>
              <a:ext uri="{FF2B5EF4-FFF2-40B4-BE49-F238E27FC236}">
                <a16:creationId xmlns:a16="http://schemas.microsoft.com/office/drawing/2014/main" id="{B91D5361-801E-4D4A-BC9E-95D0856DF38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EB34E6F-B7B3-4DFC-9999-027BA5B4D65C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ru-RU" altLang="ru-RU" sz="14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80E0054A-7382-4144-B301-361066C823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8313" y="188913"/>
            <a:ext cx="8229600" cy="561975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Самостоятельно</a:t>
            </a:r>
          </a:p>
        </p:txBody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44E4EC61-EA52-4B38-8616-E3DCA86D3A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79388" y="925513"/>
            <a:ext cx="8507412" cy="847725"/>
          </a:xfrm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ru-RU" altLang="ru-RU" sz="1600" b="1"/>
              <a:t>1. </a:t>
            </a:r>
            <a:r>
              <a:rPr lang="ru-RU" altLang="ru-RU" sz="1600"/>
              <a:t>Изменить код программы второго проекта так, чтобы программа запрашивала имя пользователя и здоровалась с ним по этому имени.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ru-RU" altLang="ru-RU" sz="1600" b="1" u="sng"/>
              <a:t>Пример результата</a:t>
            </a:r>
            <a:r>
              <a:rPr lang="ru-RU" altLang="ru-RU" sz="1600" b="1"/>
              <a:t>:</a:t>
            </a:r>
          </a:p>
        </p:txBody>
      </p:sp>
      <p:pic>
        <p:nvPicPr>
          <p:cNvPr id="26629" name="Picture 7">
            <a:extLst>
              <a:ext uri="{FF2B5EF4-FFF2-40B4-BE49-F238E27FC236}">
                <a16:creationId xmlns:a16="http://schemas.microsoft.com/office/drawing/2014/main" id="{C6808538-6A03-4243-951D-80596B1DF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413" y="1454150"/>
            <a:ext cx="4518025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A6378B8A-3A1B-4EC5-8D2D-70C58372ED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975" y="2608263"/>
            <a:ext cx="8518525" cy="3124200"/>
          </a:xfrm>
          <a:prstGeom prst="rect">
            <a:avLst/>
          </a:prstGeom>
          <a:noFill/>
          <a:ln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altLang="ru-RU" sz="1600" b="1" kern="0" dirty="0"/>
              <a:t>2. </a:t>
            </a:r>
            <a:r>
              <a:rPr lang="ru-RU" altLang="ru-RU" sz="1600" kern="0" dirty="0"/>
              <a:t>Добавить в решение третий проект с именем </a:t>
            </a:r>
            <a:r>
              <a:rPr lang="en-US" altLang="ru-RU" sz="1600" b="1" kern="0" dirty="0"/>
              <a:t>Task_03</a:t>
            </a:r>
            <a:r>
              <a:rPr lang="ru-RU" altLang="ru-RU" sz="1600" kern="0" dirty="0"/>
              <a:t>. Программа последовательно запрашивает у пользователя имя, фамилию и отчество. Сохраняет данные в три разные переменные и выводит на экран на отдельных строках в виде анкетных данных.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altLang="ru-RU" sz="1600" b="1" kern="0" dirty="0"/>
              <a:t>Например, 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altLang="ru-RU" sz="1600" b="1" u="sng" kern="0" dirty="0"/>
              <a:t>Ввод: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altLang="ru-RU" sz="1600" b="1" kern="0" dirty="0">
                <a:latin typeface="Consolas" panose="020B0609020204030204" pitchFamily="49" charset="0"/>
              </a:rPr>
              <a:t>	Иванов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altLang="ru-RU" sz="1600" b="1" kern="0" dirty="0">
                <a:latin typeface="Consolas" panose="020B0609020204030204" pitchFamily="49" charset="0"/>
              </a:rPr>
              <a:t>	Иван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altLang="ru-RU" sz="1600" b="1" kern="0" dirty="0">
                <a:latin typeface="Consolas" panose="020B0609020204030204" pitchFamily="49" charset="0"/>
              </a:rPr>
              <a:t>	Иванович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altLang="ru-RU" sz="1600" b="1" u="sng" kern="0" dirty="0"/>
              <a:t>Вывод:</a:t>
            </a:r>
            <a:endParaRPr lang="en-US" altLang="ru-RU" sz="1600" b="1" u="sng" kern="0" dirty="0"/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altLang="ru-RU" sz="1600" b="1" kern="0" dirty="0">
                <a:latin typeface="Consolas" panose="020B0609020204030204" pitchFamily="49" charset="0"/>
              </a:rPr>
              <a:t>	Имя: Иван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altLang="ru-RU" sz="1600" b="1" kern="0" dirty="0">
                <a:latin typeface="Consolas" panose="020B0609020204030204" pitchFamily="49" charset="0"/>
              </a:rPr>
              <a:t>	Отчество: Иванович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r>
              <a:rPr lang="ru-RU" altLang="ru-RU" sz="1600" b="1" kern="0" dirty="0">
                <a:latin typeface="Consolas" panose="020B0609020204030204" pitchFamily="49" charset="0"/>
              </a:rPr>
              <a:t>	Фамилия: Иванов</a:t>
            </a:r>
          </a:p>
          <a:p>
            <a:pPr eaLnBrk="1" hangingPunct="1">
              <a:lnSpc>
                <a:spcPct val="80000"/>
              </a:lnSpc>
              <a:buFontTx/>
              <a:buNone/>
              <a:defRPr/>
            </a:pPr>
            <a:endParaRPr lang="ru-RU" altLang="ru-RU" sz="1600" b="1" kern="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6">
            <a:extLst>
              <a:ext uri="{FF2B5EF4-FFF2-40B4-BE49-F238E27FC236}">
                <a16:creationId xmlns:a16="http://schemas.microsoft.com/office/drawing/2014/main" id="{90B1BFFC-397C-414F-A630-173DAFD91A0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CE4309D-3E07-461C-ACA6-0289C6492D39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ru-RU" altLang="ru-RU" sz="1400"/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92109B43-1AE6-4888-970B-1C708A71FF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38150" y="908050"/>
            <a:ext cx="8259763" cy="5041230"/>
          </a:xfrm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lnSpc>
                <a:spcPct val="80000"/>
              </a:lnSpc>
              <a:buFont typeface="+mj-lt"/>
              <a:buAutoNum type="arabicPeriod"/>
              <a:defRPr/>
            </a:pPr>
            <a:r>
              <a:rPr lang="ru-RU" altLang="ru-RU" sz="1800" dirty="0"/>
              <a:t>Создайте в решении проект с именем </a:t>
            </a:r>
            <a:r>
              <a:rPr lang="en-US" altLang="ru-RU" sz="1800" dirty="0"/>
              <a:t>Task_04.</a:t>
            </a: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/>
              <a:t>В методе </a:t>
            </a:r>
            <a:r>
              <a:rPr lang="en-US" altLang="ru-RU" sz="1800" noProof="1">
                <a:latin typeface="Consolas" panose="020B0609020204030204" pitchFamily="49" charset="0"/>
              </a:rPr>
              <a:t>Main() </a:t>
            </a:r>
            <a:r>
              <a:rPr lang="ru-RU" altLang="ru-RU" sz="1800" noProof="1"/>
              <a:t>опишите и инициалируйте переменную </a:t>
            </a:r>
            <a:r>
              <a:rPr lang="en-US" altLang="ru-RU" sz="1800" noProof="1"/>
              <a:t>resul</a:t>
            </a:r>
            <a:r>
              <a:rPr lang="en-US" altLang="ru-RU" sz="1600" noProof="1"/>
              <a:t>t: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 = </a:t>
            </a:r>
            <a:r>
              <a:rPr lang="en-US" sz="18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"5 / 3 = "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+ 5 / 3;</a:t>
            </a: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Добавьте оператор вывода значений переменной </a:t>
            </a:r>
            <a:r>
              <a:rPr lang="en-US" altLang="ru-RU" sz="18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</a:t>
            </a: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Запустите программу </a:t>
            </a: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altLang="ru-RU" sz="18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Ctrl+F5)</a:t>
            </a: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Добавьте строчку, кода, изменяющую значение переменной </a:t>
            </a:r>
            <a:r>
              <a:rPr lang="en-US" altLang="ru-RU" sz="18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result: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 = </a:t>
            </a:r>
            <a:r>
              <a:rPr lang="en-US" sz="18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"5.0 / 3.0 = "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+ 5.0 / 3.0;</a:t>
            </a: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Повторите шаги 3 и 4.</a:t>
            </a:r>
            <a:endParaRPr lang="en-US" altLang="ru-RU" sz="1800" noProof="1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Добавьте ещё одну строчку, кода, изменяющую значение переменной </a:t>
            </a:r>
            <a:r>
              <a:rPr lang="en-US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result:</a:t>
            </a: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 = 5 / 3;</a:t>
            </a:r>
            <a:endParaRPr lang="ru-RU" sz="1800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Повторите шаги 3 и 4</a:t>
            </a: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Изменить строку, добавленную на шаге 7 на </a:t>
            </a:r>
            <a:br>
              <a:rPr lang="en-US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</a:br>
            <a:r>
              <a:rPr lang="en-US" sz="18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 = 5 / 3 + </a:t>
            </a:r>
            <a:r>
              <a:rPr lang="en-US" sz="18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 - </a:t>
            </a:r>
            <a:r>
              <a:rPr lang="ru-RU" sz="18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это 5/3"</a:t>
            </a:r>
            <a:r>
              <a:rPr lang="ru-RU" sz="18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Выполните шаг 4.</a:t>
            </a: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Добавьте команды, приостанавливающие выполнение программы до нажатия </a:t>
            </a:r>
            <a:r>
              <a:rPr lang="en-US" altLang="ru-RU" sz="18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Enter.</a:t>
            </a:r>
            <a:endParaRPr lang="ru-RU" altLang="ru-RU" sz="1800" noProof="1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Скомпилируйте программу.</a:t>
            </a:r>
          </a:p>
          <a:p>
            <a:pPr eaLnBrk="1" hangingPunct="1">
              <a:lnSpc>
                <a:spcPct val="80000"/>
              </a:lnSpc>
              <a:buFontTx/>
              <a:buAutoNum type="arabicPeriod"/>
              <a:defRPr/>
            </a:pP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Где находится </a:t>
            </a:r>
            <a:r>
              <a:rPr lang="en-US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exe-</a:t>
            </a:r>
            <a:r>
              <a:rPr lang="ru-RU" altLang="ru-RU" sz="1800" noProof="1">
                <a:solidFill>
                  <a:srgbClr val="000000"/>
                </a:solidFill>
                <a:highlight>
                  <a:srgbClr val="FFFFFF"/>
                </a:highlight>
              </a:rPr>
              <a:t>модуль на диске? Найдите и запустите его.</a:t>
            </a:r>
            <a:r>
              <a:rPr lang="en-US" altLang="ru-RU" sz="1800" noProof="1"/>
              <a:t>        </a:t>
            </a:r>
            <a:endParaRPr lang="ru-RU" altLang="ru-RU" sz="1800" noProof="1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0B6AD8F-F029-43D1-A9F1-E67072B814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188913"/>
            <a:ext cx="8713787" cy="56197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Вывод значений арифметических выражений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04E0AF4-CBE9-42E6-815A-CF7F7F30E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417467"/>
            <a:ext cx="7582701" cy="4440533"/>
          </a:xfrm>
          <a:prstGeom prst="rect">
            <a:avLst/>
          </a:prstGeom>
        </p:spPr>
      </p:pic>
      <p:sp>
        <p:nvSpPr>
          <p:cNvPr id="8194" name="Title 1">
            <a:extLst>
              <a:ext uri="{FF2B5EF4-FFF2-40B4-BE49-F238E27FC236}">
                <a16:creationId xmlns:a16="http://schemas.microsoft.com/office/drawing/2014/main" id="{F02EFBD4-BB00-4BDD-A008-E31369FE85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dirty="0"/>
              <a:t>Где искать материалы?</a:t>
            </a:r>
            <a:endParaRPr lang="en-US" altLang="en-US" dirty="0"/>
          </a:p>
        </p:txBody>
      </p:sp>
      <p:sp>
        <p:nvSpPr>
          <p:cNvPr id="8195" name="Content Placeholder 2">
            <a:extLst>
              <a:ext uri="{FF2B5EF4-FFF2-40B4-BE49-F238E27FC236}">
                <a16:creationId xmlns:a16="http://schemas.microsoft.com/office/drawing/2014/main" id="{51097FF2-6278-4595-A009-6BE09FF4D7E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71009" y="141763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ru-RU" altLang="en-US" b="1" dirty="0">
                <a:solidFill>
                  <a:srgbClr val="002060"/>
                </a:solidFill>
              </a:rPr>
              <a:t>Материалы занятий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ru-RU" altLang="en-US" b="1" dirty="0">
                <a:solidFill>
                  <a:srgbClr val="002060"/>
                </a:solidFill>
              </a:rPr>
              <a:t>находятся в </a:t>
            </a:r>
            <a:r>
              <a:rPr lang="en-US" altLang="en-US" b="1" dirty="0">
                <a:solidFill>
                  <a:srgbClr val="002060"/>
                </a:solidFill>
              </a:rPr>
              <a:t>MS Teams</a:t>
            </a:r>
          </a:p>
          <a:p>
            <a:pPr marL="0" indent="0"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(</a:t>
            </a:r>
            <a:r>
              <a:rPr lang="ru-RU" altLang="en-US" b="1" dirty="0">
                <a:solidFill>
                  <a:srgbClr val="002060"/>
                </a:solidFill>
              </a:rPr>
              <a:t>канал </a:t>
            </a:r>
            <a:r>
              <a:rPr lang="en-US" altLang="en-US" b="1" dirty="0">
                <a:solidFill>
                  <a:srgbClr val="002060"/>
                </a:solidFill>
              </a:rPr>
              <a:t>“</a:t>
            </a:r>
            <a:r>
              <a:rPr lang="ru-RU" altLang="en-US" b="1" dirty="0">
                <a:solidFill>
                  <a:srgbClr val="002060"/>
                </a:solidFill>
              </a:rPr>
              <a:t>Общий</a:t>
            </a:r>
            <a:r>
              <a:rPr lang="en-US" altLang="en-US" b="1" dirty="0">
                <a:solidFill>
                  <a:srgbClr val="002060"/>
                </a:solidFill>
              </a:rPr>
              <a:t>” =&gt;</a:t>
            </a:r>
            <a:r>
              <a:rPr lang="ru-RU" altLang="en-US" b="1" dirty="0">
                <a:solidFill>
                  <a:srgbClr val="002060"/>
                </a:solidFill>
              </a:rPr>
              <a:t> Файлы =</a:t>
            </a:r>
            <a:r>
              <a:rPr lang="en-US" altLang="en-US" b="1" dirty="0">
                <a:solidFill>
                  <a:srgbClr val="002060"/>
                </a:solidFill>
              </a:rPr>
              <a:t>&gt;</a:t>
            </a:r>
            <a:r>
              <a:rPr lang="ru-RU" altLang="en-US" b="1" dirty="0">
                <a:solidFill>
                  <a:srgbClr val="002060"/>
                </a:solidFill>
              </a:rPr>
              <a:t> Семинары</a:t>
            </a:r>
            <a:r>
              <a:rPr lang="en-US" altLang="en-US" b="1" dirty="0">
                <a:solidFill>
                  <a:srgbClr val="002060"/>
                </a:solidFill>
              </a:rPr>
              <a:t>)</a:t>
            </a:r>
            <a:endParaRPr lang="ru-RU" altLang="en-US" b="1" dirty="0"/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B0715E35-87DF-4564-80E9-59FD269F93B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B418EE12-9EE9-4B54-8B10-13F8E0769000}" type="slidenum">
              <a:rPr lang="ru-RU" altLang="ru-RU" smtClean="0"/>
              <a:pPr/>
              <a:t>2</a:t>
            </a:fld>
            <a:endParaRPr lang="ru-RU" alt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95279A-1509-4D39-85DA-2BD367EFA95A}"/>
              </a:ext>
            </a:extLst>
          </p:cNvPr>
          <p:cNvSpPr txBox="1"/>
          <p:nvPr/>
        </p:nvSpPr>
        <p:spPr>
          <a:xfrm>
            <a:off x="2339752" y="5872518"/>
            <a:ext cx="50040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3200" b="0" i="0" u="none" strike="noStrike" dirty="0">
                <a:solidFill>
                  <a:srgbClr val="FF2239"/>
                </a:solidFill>
                <a:effectLst/>
                <a:latin typeface="ubuntu"/>
                <a:hlinkClick r:id="rId3"/>
              </a:rPr>
              <a:t>http://bit.do/cshse2021</a:t>
            </a:r>
            <a:endParaRPr lang="ru-RU" sz="3200" b="0" i="0" u="none" strike="noStrike" dirty="0">
              <a:solidFill>
                <a:srgbClr val="FF2239"/>
              </a:solidFill>
              <a:effectLst/>
              <a:latin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13288018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6">
            <a:extLst>
              <a:ext uri="{FF2B5EF4-FFF2-40B4-BE49-F238E27FC236}">
                <a16:creationId xmlns:a16="http://schemas.microsoft.com/office/drawing/2014/main" id="{ED8AD7A7-1E74-4BCF-B7BF-3DCC36435FC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5E0A58B-9C41-4269-A023-94DF735947C3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ru-RU" altLang="ru-RU" sz="1400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78947819-18BD-4614-B8ED-5850594981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15888"/>
            <a:ext cx="8229600" cy="706437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Форматирование чисел</a:t>
            </a:r>
            <a:r>
              <a:rPr lang="en-US" sz="2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методе </a:t>
            </a:r>
            <a:r>
              <a:rPr lang="en-US" sz="2800" b="1" kern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ToString</a:t>
            </a:r>
            <a:r>
              <a:rPr lang="ru-RU" sz="2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B71BE4F4-D6A7-4070-A3EB-C886B3079B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68313" y="836613"/>
            <a:ext cx="8229600" cy="4976812"/>
          </a:xfrm>
          <a:ln>
            <a:solidFill>
              <a:srgbClr val="0070C0"/>
            </a:solidFill>
          </a:ln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ru-RU" dirty="0"/>
              <a:t>Формирует строку с изображением числа выражение:</a:t>
            </a:r>
            <a:endParaRPr lang="en-US" dirty="0"/>
          </a:p>
          <a:p>
            <a:pPr eaLnBrk="1" hangingPunct="1">
              <a:buFontTx/>
              <a:buNone/>
              <a:defRPr/>
            </a:pPr>
            <a:r>
              <a:rPr lang="ru-RU" dirty="0"/>
              <a:t>	</a:t>
            </a:r>
            <a:r>
              <a:rPr lang="en-US" b="1" dirty="0">
                <a:solidFill>
                  <a:srgbClr val="C00000"/>
                </a:solidFill>
              </a:rPr>
              <a:t>&lt;</a:t>
            </a:r>
            <a:r>
              <a:rPr lang="ru-RU" b="1" dirty="0" err="1">
                <a:solidFill>
                  <a:srgbClr val="C00000"/>
                </a:solidFill>
              </a:rPr>
              <a:t>первичное_выражение</a:t>
            </a:r>
            <a:r>
              <a:rPr lang="en-US" b="1" dirty="0">
                <a:solidFill>
                  <a:srgbClr val="C00000"/>
                </a:solidFill>
              </a:rPr>
              <a:t>&gt;</a:t>
            </a:r>
            <a:r>
              <a:rPr lang="ru-RU" b="1" dirty="0">
                <a:solidFill>
                  <a:srgbClr val="C00000"/>
                </a:solidFill>
              </a:rPr>
              <a:t>.</a:t>
            </a:r>
            <a:r>
              <a:rPr lang="en-US" b="1" dirty="0" err="1">
                <a:solidFill>
                  <a:srgbClr val="C00000"/>
                </a:solidFill>
              </a:rPr>
              <a:t>ToString</a:t>
            </a:r>
            <a:r>
              <a:rPr lang="en-US" b="1" dirty="0">
                <a:solidFill>
                  <a:srgbClr val="C00000"/>
                </a:solidFill>
              </a:rPr>
              <a:t>(“SR”)</a:t>
            </a:r>
            <a:r>
              <a:rPr lang="ru-RU" dirty="0"/>
              <a:t>,</a:t>
            </a:r>
          </a:p>
          <a:p>
            <a:pPr eaLnBrk="1" hangingPunct="1">
              <a:buFontTx/>
              <a:buNone/>
              <a:defRPr/>
            </a:pPr>
            <a:r>
              <a:rPr lang="ru-RU" dirty="0"/>
              <a:t>где </a:t>
            </a:r>
            <a:r>
              <a:rPr lang="en-US" b="1" dirty="0">
                <a:solidFill>
                  <a:srgbClr val="C00000"/>
                </a:solidFill>
              </a:rPr>
              <a:t>&lt;</a:t>
            </a:r>
            <a:r>
              <a:rPr lang="ru-RU" b="1" dirty="0" err="1">
                <a:solidFill>
                  <a:srgbClr val="C00000"/>
                </a:solidFill>
              </a:rPr>
              <a:t>первичное_выражение</a:t>
            </a:r>
            <a:r>
              <a:rPr lang="en-US" b="1" dirty="0">
                <a:solidFill>
                  <a:srgbClr val="C00000"/>
                </a:solidFill>
              </a:rPr>
              <a:t>&gt;</a:t>
            </a:r>
            <a:r>
              <a:rPr lang="ru-RU" i="1" dirty="0"/>
              <a:t> </a:t>
            </a:r>
            <a:r>
              <a:rPr lang="ru-RU" dirty="0"/>
              <a:t>- это:</a:t>
            </a:r>
            <a:endParaRPr lang="en-US" dirty="0"/>
          </a:p>
          <a:p>
            <a:pPr eaLnBrk="1" hangingPunct="1">
              <a:defRPr/>
            </a:pPr>
            <a:r>
              <a:rPr lang="ru-RU" dirty="0"/>
              <a:t>Арифметическая константа</a:t>
            </a:r>
          </a:p>
          <a:p>
            <a:pPr eaLnBrk="1" hangingPunct="1">
              <a:defRPr/>
            </a:pPr>
            <a:r>
              <a:rPr lang="ru-RU" dirty="0"/>
              <a:t>Переменная встроенного арифметического типа</a:t>
            </a:r>
          </a:p>
          <a:p>
            <a:pPr eaLnBrk="1" hangingPunct="1">
              <a:defRPr/>
            </a:pPr>
            <a:r>
              <a:rPr lang="ru-RU" dirty="0"/>
              <a:t>Арифметическое выражение в круглых скобках</a:t>
            </a:r>
            <a:endParaRPr lang="en-US" dirty="0"/>
          </a:p>
          <a:p>
            <a:pPr marL="0" indent="0" eaLnBrk="1" hangingPunct="1">
              <a:buFontTx/>
              <a:buNone/>
              <a:defRPr/>
            </a:pPr>
            <a:endParaRPr lang="ru-RU" dirty="0"/>
          </a:p>
          <a:p>
            <a:pPr eaLnBrk="1" hangingPunct="1">
              <a:buFontTx/>
              <a:buNone/>
              <a:defRPr/>
            </a:pPr>
            <a:r>
              <a:rPr lang="en-US" b="1" dirty="0"/>
              <a:t>S</a:t>
            </a:r>
            <a:r>
              <a:rPr lang="en-US" dirty="0"/>
              <a:t> - </a:t>
            </a:r>
            <a:r>
              <a:rPr lang="ru-RU" dirty="0"/>
              <a:t>спецификатор формата (</a:t>
            </a:r>
            <a:r>
              <a:rPr lang="en-US" b="1" dirty="0"/>
              <a:t>D</a:t>
            </a:r>
            <a:r>
              <a:rPr lang="en-US" dirty="0"/>
              <a:t>, </a:t>
            </a:r>
            <a:r>
              <a:rPr lang="en-US" b="1" dirty="0"/>
              <a:t>d</a:t>
            </a:r>
            <a:r>
              <a:rPr lang="en-US" dirty="0"/>
              <a:t>, </a:t>
            </a:r>
            <a:r>
              <a:rPr lang="en-US" b="1" dirty="0"/>
              <a:t>F</a:t>
            </a:r>
            <a:r>
              <a:rPr lang="en-US" dirty="0"/>
              <a:t>, </a:t>
            </a:r>
            <a:r>
              <a:rPr lang="en-US" b="1" dirty="0"/>
              <a:t>f</a:t>
            </a:r>
            <a:r>
              <a:rPr lang="en-US" dirty="0"/>
              <a:t>, </a:t>
            </a:r>
            <a:r>
              <a:rPr lang="en-US" b="1" dirty="0"/>
              <a:t>E</a:t>
            </a:r>
            <a:r>
              <a:rPr lang="en-US" dirty="0"/>
              <a:t>, </a:t>
            </a:r>
            <a:r>
              <a:rPr lang="en-US" b="1" dirty="0"/>
              <a:t>e</a:t>
            </a:r>
            <a:r>
              <a:rPr lang="en-US" dirty="0"/>
              <a:t>, </a:t>
            </a:r>
            <a:r>
              <a:rPr lang="en-US" b="1" dirty="0"/>
              <a:t>G</a:t>
            </a:r>
            <a:r>
              <a:rPr lang="en-US" dirty="0"/>
              <a:t>, </a:t>
            </a:r>
            <a:r>
              <a:rPr lang="en-US" b="1" dirty="0"/>
              <a:t>g</a:t>
            </a:r>
            <a:r>
              <a:rPr lang="ru-RU" dirty="0"/>
              <a:t>,...</a:t>
            </a:r>
            <a:r>
              <a:rPr lang="en-US" dirty="0"/>
              <a:t>)</a:t>
            </a:r>
          </a:p>
          <a:p>
            <a:pPr eaLnBrk="1" hangingPunct="1">
              <a:buFontTx/>
              <a:buNone/>
              <a:defRPr/>
            </a:pPr>
            <a:r>
              <a:rPr lang="en-US" b="1" dirty="0"/>
              <a:t>R</a:t>
            </a:r>
            <a:r>
              <a:rPr lang="en-US" dirty="0"/>
              <a:t> –</a:t>
            </a:r>
            <a:r>
              <a:rPr lang="ru-RU" dirty="0"/>
              <a:t> натуральное число (количество цифр в изображении числа или его дробной части)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6">
            <a:extLst>
              <a:ext uri="{FF2B5EF4-FFF2-40B4-BE49-F238E27FC236}">
                <a16:creationId xmlns:a16="http://schemas.microsoft.com/office/drawing/2014/main" id="{5503E5BC-8AFF-4699-90CD-D85CDD3BD08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FC9BDEE-1BAD-4130-890A-92495CD42614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21</a:t>
            </a:fld>
            <a:endParaRPr lang="ru-RU" altLang="ru-RU" sz="1400"/>
          </a:p>
        </p:txBody>
      </p:sp>
      <p:sp>
        <p:nvSpPr>
          <p:cNvPr id="21507" name="Rectangle 2">
            <a:extLst>
              <a:ext uri="{FF2B5EF4-FFF2-40B4-BE49-F238E27FC236}">
                <a16:creationId xmlns:a16="http://schemas.microsoft.com/office/drawing/2014/main" id="{CBFD4848-42C8-4429-AFAE-5471FC82DD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404813"/>
            <a:ext cx="8229600" cy="360362"/>
          </a:xfrm>
        </p:spPr>
        <p:txBody>
          <a:bodyPr/>
          <a:lstStyle/>
          <a:p>
            <a:pPr>
              <a:defRPr/>
            </a:pPr>
            <a:r>
              <a:rPr lang="ru-RU" sz="2800" b="1" kern="12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Возможности метода</a:t>
            </a:r>
            <a:r>
              <a:rPr lang="en-US" sz="2800" b="1" kern="12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ToString()</a:t>
            </a:r>
            <a:br>
              <a:rPr lang="en-US" sz="3600" noProof="1"/>
            </a:br>
            <a:endParaRPr lang="ru-RU" sz="3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0334CC-6514-4D36-AA1B-483BBC9BFB61}"/>
              </a:ext>
            </a:extLst>
          </p:cNvPr>
          <p:cNvSpPr/>
          <p:nvPr/>
        </p:nvSpPr>
        <p:spPr>
          <a:xfrm>
            <a:off x="179512" y="1208407"/>
            <a:ext cx="8712968" cy="2862322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System;</a:t>
            </a:r>
          </a:p>
          <a:p>
            <a:pPr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Main() {</a:t>
            </a:r>
          </a:p>
          <a:p>
            <a:pPr>
              <a:defRPr/>
            </a:pPr>
            <a:r>
              <a:rPr lang="it-IT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it-IT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it-IT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.WriteLine(</a:t>
            </a:r>
            <a:r>
              <a:rPr lang="it-IT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"2/3 = "</a:t>
            </a:r>
            <a:r>
              <a:rPr lang="it-IT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(2 / 3).ToString(</a:t>
            </a:r>
            <a:r>
              <a:rPr lang="it-IT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"D"</a:t>
            </a:r>
            <a:r>
              <a:rPr lang="it-IT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"2.0/3 = "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(2.0 / 3).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ToString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"F4"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>
              <a:defRPr/>
            </a:pP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ru-RU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ru-RU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ru-RU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"Для завершения нажмите ENTER"</a:t>
            </a: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.ReadLine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>
              <a:defRPr/>
            </a:pP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 </a:t>
            </a:r>
            <a:r>
              <a:rPr lang="ru-RU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//Конец метода </a:t>
            </a:r>
            <a:r>
              <a:rPr lang="en-US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Main()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defRPr/>
            </a:pP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 </a:t>
            </a:r>
          </a:p>
          <a:p>
            <a:pPr>
              <a:defRPr/>
            </a:pPr>
            <a:r>
              <a:rPr lang="ru-RU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//Конец объявления класса </a:t>
            </a:r>
            <a:r>
              <a:rPr lang="en-US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99C7165-A2B6-8B4D-B539-B8FB8B1BEE70}"/>
              </a:ext>
            </a:extLst>
          </p:cNvPr>
          <p:cNvSpPr/>
          <p:nvPr/>
        </p:nvSpPr>
        <p:spPr>
          <a:xfrm>
            <a:off x="152400" y="575912"/>
            <a:ext cx="8740080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80000"/>
              </a:lnSpc>
              <a:defRPr/>
            </a:pPr>
            <a:r>
              <a:rPr lang="ru-RU" altLang="ru-RU" b="1" dirty="0"/>
              <a:t>Создайте в решении проект с именем </a:t>
            </a:r>
            <a:r>
              <a:rPr lang="en-US" altLang="ru-RU" b="1" dirty="0"/>
              <a:t>Task_0</a:t>
            </a:r>
            <a:r>
              <a:rPr lang="ru-RU" altLang="ru-RU" b="1" dirty="0"/>
              <a:t>5</a:t>
            </a:r>
            <a:r>
              <a:rPr lang="en-US" altLang="ru-RU" b="1" dirty="0"/>
              <a:t> </a:t>
            </a:r>
            <a:r>
              <a:rPr lang="ru-RU" altLang="ru-RU" b="1" dirty="0"/>
              <a:t>и посмотрите результат выполнения следующей программы.</a:t>
            </a:r>
            <a:endParaRPr lang="en-US" altLang="ru-RU" b="1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6">
            <a:extLst>
              <a:ext uri="{FF2B5EF4-FFF2-40B4-BE49-F238E27FC236}">
                <a16:creationId xmlns:a16="http://schemas.microsoft.com/office/drawing/2014/main" id="{5503E5BC-8AFF-4699-90CD-D85CDD3BD08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FC9BDEE-1BAD-4130-890A-92495CD42614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22</a:t>
            </a:fld>
            <a:endParaRPr lang="ru-RU" altLang="ru-RU" sz="1400"/>
          </a:p>
        </p:txBody>
      </p:sp>
      <p:sp>
        <p:nvSpPr>
          <p:cNvPr id="21507" name="Rectangle 2">
            <a:extLst>
              <a:ext uri="{FF2B5EF4-FFF2-40B4-BE49-F238E27FC236}">
                <a16:creationId xmlns:a16="http://schemas.microsoft.com/office/drawing/2014/main" id="{CBFD4848-42C8-4429-AFAE-5471FC82DD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404813"/>
            <a:ext cx="8229600" cy="360362"/>
          </a:xfrm>
        </p:spPr>
        <p:txBody>
          <a:bodyPr/>
          <a:lstStyle/>
          <a:p>
            <a:pPr>
              <a:defRPr/>
            </a:pPr>
            <a:r>
              <a:rPr lang="ru-RU" sz="2800" b="1" kern="12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Возможности метода</a:t>
            </a:r>
            <a:r>
              <a:rPr lang="en-US" sz="2800" b="1" kern="1200" noProof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ToString()</a:t>
            </a:r>
            <a:br>
              <a:rPr lang="en-US" sz="3600" noProof="1"/>
            </a:br>
            <a:endParaRPr lang="ru-RU" sz="3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0334CC-6514-4D36-AA1B-483BBC9BFB61}"/>
              </a:ext>
            </a:extLst>
          </p:cNvPr>
          <p:cNvSpPr/>
          <p:nvPr/>
        </p:nvSpPr>
        <p:spPr>
          <a:xfrm>
            <a:off x="179512" y="889844"/>
            <a:ext cx="8712968" cy="4247317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System;</a:t>
            </a:r>
          </a:p>
          <a:p>
            <a:pPr>
              <a:defRPr/>
            </a:pP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Main() {</a:t>
            </a:r>
          </a:p>
          <a:p>
            <a:pPr>
              <a:defRPr/>
            </a:pPr>
            <a:r>
              <a:rPr lang="it-IT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it-IT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it-IT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.WriteLine(</a:t>
            </a:r>
            <a:r>
              <a:rPr lang="it-IT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"2/3 = "</a:t>
            </a:r>
            <a:r>
              <a:rPr lang="it-IT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(2 / 3).ToString(</a:t>
            </a:r>
            <a:r>
              <a:rPr lang="it-IT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"D"</a:t>
            </a:r>
            <a:r>
              <a:rPr lang="it-IT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"2.0/3 = "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(2.0 / 3).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ToString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"F4"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</a:p>
          <a:p>
            <a:pPr>
              <a:defRPr/>
            </a:pP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ru-RU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ru-RU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ru-RU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"Для завершения нажмите ENTER"</a:t>
            </a: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.ReadLine</a:t>
            </a:r>
            <a:r>
              <a:rPr lang="en-US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>
              <a:defRPr/>
            </a:pP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 </a:t>
            </a:r>
            <a:r>
              <a:rPr lang="ru-RU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//Конец метода </a:t>
            </a:r>
            <a:r>
              <a:rPr lang="en-US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Main()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defRPr/>
            </a:pP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 </a:t>
            </a:r>
          </a:p>
          <a:p>
            <a:pPr>
              <a:defRPr/>
            </a:pPr>
            <a:r>
              <a:rPr lang="ru-RU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//Конец объявления класса </a:t>
            </a:r>
            <a:r>
              <a:rPr lang="en-US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begin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defRPr/>
            </a:pPr>
            <a:r>
              <a:rPr lang="ru-RU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ru-RU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результаты выполнения программы:</a:t>
            </a:r>
          </a:p>
          <a:p>
            <a:pPr>
              <a:defRPr/>
            </a:pPr>
            <a:r>
              <a:rPr lang="en-US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2/3 = 0</a:t>
            </a:r>
          </a:p>
          <a:p>
            <a:pPr>
              <a:defRPr/>
            </a:pPr>
            <a:r>
              <a:rPr lang="en-US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2.0/3 = 0,6667</a:t>
            </a:r>
          </a:p>
          <a:p>
            <a:pPr>
              <a:defRPr/>
            </a:pPr>
            <a:r>
              <a:rPr lang="ru-RU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Для завершения нажмите </a:t>
            </a:r>
            <a:r>
              <a:rPr lang="en-US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ENTER</a:t>
            </a:r>
          </a:p>
          <a:p>
            <a:pPr>
              <a:defRPr/>
            </a:pPr>
            <a:r>
              <a:rPr lang="en-US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*/</a:t>
            </a:r>
            <a:endParaRPr lang="en-US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7477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6">
            <a:extLst>
              <a:ext uri="{FF2B5EF4-FFF2-40B4-BE49-F238E27FC236}">
                <a16:creationId xmlns:a16="http://schemas.microsoft.com/office/drawing/2014/main" id="{98688310-3DF7-497D-8762-C789D1E16E0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ru-RU" altLang="ru-RU" sz="1400" dirty="0"/>
              <a:t>   </a:t>
            </a:r>
            <a:fld id="{E4CD50A1-CFCC-4C1B-A37D-91E66B5E941C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23</a:t>
            </a:fld>
            <a:endParaRPr lang="ru-RU" altLang="ru-RU" sz="1400" dirty="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A28447CB-3969-480C-8211-CC26641A9B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8313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Форматирование числовых данных</a:t>
            </a:r>
          </a:p>
        </p:txBody>
      </p:sp>
      <p:sp>
        <p:nvSpPr>
          <p:cNvPr id="31748" name="Rectangle 47">
            <a:extLst>
              <a:ext uri="{FF2B5EF4-FFF2-40B4-BE49-F238E27FC236}">
                <a16:creationId xmlns:a16="http://schemas.microsoft.com/office/drawing/2014/main" id="{98E1CBD2-5DC1-41A0-8074-15A522652F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68313" y="1268413"/>
            <a:ext cx="8229600" cy="4525962"/>
          </a:xfrm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ru-RU" altLang="ru-RU" sz="1800" b="1" u="sng"/>
              <a:t>Задание:</a:t>
            </a:r>
            <a:r>
              <a:rPr lang="ru-RU" altLang="ru-RU" sz="1800" b="1"/>
              <a:t> воспользовавшись возможностями метода </a:t>
            </a:r>
            <a:r>
              <a:rPr lang="en-US" altLang="ru-RU" sz="1800" b="1">
                <a:solidFill>
                  <a:srgbClr val="0000FF"/>
                </a:solidFill>
              </a:rPr>
              <a:t>ToString()</a:t>
            </a:r>
            <a:r>
              <a:rPr lang="en-US" altLang="ru-RU" sz="1800" b="1"/>
              <a:t>, </a:t>
            </a:r>
            <a:r>
              <a:rPr lang="ru-RU" altLang="ru-RU" sz="1800" b="1"/>
              <a:t>сформировать и вывести на экран таблицу: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ru-RU" altLang="ru-RU" sz="1800" b="1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ru-RU" altLang="ru-RU" sz="1800" b="1">
                <a:solidFill>
                  <a:srgbClr val="800000"/>
                </a:solidFill>
                <a:latin typeface="Courier New" panose="02070309020205020404" pitchFamily="49" charset="0"/>
              </a:rPr>
              <a:t>*</a:t>
            </a:r>
            <a:r>
              <a:rPr lang="ru-RU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-----------</a:t>
            </a:r>
            <a:r>
              <a:rPr lang="ru-RU" altLang="ru-RU" sz="1800" b="1">
                <a:solidFill>
                  <a:srgbClr val="800000"/>
                </a:solidFill>
                <a:latin typeface="Courier New" panose="02070309020205020404" pitchFamily="49" charset="0"/>
              </a:rPr>
              <a:t>*</a:t>
            </a:r>
            <a:r>
              <a:rPr lang="ru-RU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--------</a:t>
            </a:r>
            <a:r>
              <a:rPr lang="ru-RU" altLang="ru-RU" sz="1800" b="1">
                <a:solidFill>
                  <a:srgbClr val="800000"/>
                </a:solidFill>
                <a:latin typeface="Courier New" panose="02070309020205020404" pitchFamily="49" charset="0"/>
              </a:rPr>
              <a:t>*</a:t>
            </a:r>
            <a:r>
              <a:rPr lang="ru-RU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---------------------</a:t>
            </a:r>
            <a:r>
              <a:rPr lang="ru-RU" altLang="ru-RU" sz="1800" b="1">
                <a:solidFill>
                  <a:srgbClr val="800000"/>
                </a:solidFill>
                <a:latin typeface="Courier New" panose="02070309020205020404" pitchFamily="49" charset="0"/>
              </a:rPr>
              <a:t>*</a:t>
            </a:r>
            <a:endParaRPr lang="ru-RU" altLang="ru-RU" sz="1800" b="1" noProof="1">
              <a:solidFill>
                <a:srgbClr val="8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ru-RU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|*Выражение*|*Формат*|**** Изображение ****|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ru-RU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|-----------|--------|---------------------|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| (5.0/3.0) |  F     | 1,67                |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| (5.0/3.0) |  F4    | 1,6667              |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| (5.0/3.0) |  E     | 1,666667E+000       |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| (5.0/3.0) |  E5    | 1,66667E+000        |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| (5.0/3.0) |  G     | 1,66666666666667    |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| (5.0/3.0) |  G3    | 1,67                |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| (5.0/3e10)|  G3    | 1,67E-10            |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|(5.0/3e-10)|  G     | 16666666666,6667    |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| (5.0/3e20)|  G     | 1,66666666666667E-10|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1800" b="1" noProof="1">
                <a:solidFill>
                  <a:srgbClr val="800000"/>
                </a:solidFill>
                <a:latin typeface="Courier New" panose="02070309020205020404" pitchFamily="49" charset="0"/>
              </a:rPr>
              <a:t>*-----------*--------*---------------------*</a:t>
            </a:r>
            <a:endParaRPr lang="ru-RU" altLang="ru-RU" sz="1800" b="1">
              <a:solidFill>
                <a:srgbClr val="800000"/>
              </a:solidFill>
              <a:latin typeface="Courier New" panose="02070309020205020404" pitchFamily="49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6A7FB41-0DAF-5A45-8809-F786EA4CD805}"/>
              </a:ext>
            </a:extLst>
          </p:cNvPr>
          <p:cNvSpPr/>
          <p:nvPr/>
        </p:nvSpPr>
        <p:spPr>
          <a:xfrm>
            <a:off x="468313" y="903282"/>
            <a:ext cx="8740080" cy="31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80000"/>
              </a:lnSpc>
              <a:defRPr/>
            </a:pPr>
            <a:r>
              <a:rPr lang="ru-RU" altLang="ru-RU" b="1" dirty="0"/>
              <a:t>Создайте в решении проект с именем </a:t>
            </a:r>
            <a:r>
              <a:rPr lang="en-US" altLang="ru-RU" b="1" dirty="0"/>
              <a:t>Task_0</a:t>
            </a:r>
            <a:r>
              <a:rPr lang="ru-RU" altLang="ru-RU" b="1" dirty="0"/>
              <a:t>6</a:t>
            </a:r>
            <a:endParaRPr lang="en-US" altLang="ru-RU"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159597-33C3-B04B-B8A8-63A50866BABE}"/>
              </a:ext>
            </a:extLst>
          </p:cNvPr>
          <p:cNvSpPr/>
          <p:nvPr/>
        </p:nvSpPr>
        <p:spPr>
          <a:xfrm>
            <a:off x="323528" y="5954718"/>
            <a:ext cx="8740079" cy="83099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ru-RU" sz="1600" dirty="0"/>
              <a:t>Дополнительно:</a:t>
            </a:r>
          </a:p>
          <a:p>
            <a:r>
              <a:rPr lang="en-RU" sz="1600" dirty="0">
                <a:latin typeface="Arial"/>
                <a:cs typeface="Arial"/>
                <a:hlinkClick r:id="rId2"/>
              </a:rPr>
              <a:t>https://docs.microsoft.com/ru-ru/dotnet/api/system.console.write?view=netcore-3.1</a:t>
            </a:r>
            <a:endParaRPr lang="en-RU" sz="1600" dirty="0">
              <a:latin typeface="Arial"/>
              <a:cs typeface="Arial"/>
            </a:endParaRPr>
          </a:p>
          <a:p>
            <a:r>
              <a:rPr lang="en-US" sz="1600" dirty="0">
                <a:latin typeface="Arial"/>
                <a:cs typeface="Arial"/>
                <a:hlinkClick r:id="rId3"/>
              </a:rPr>
              <a:t>https://docs.microsoft.com/ru-ru/dotnet/standard/base-types/standard-numeric-format-strings</a:t>
            </a:r>
            <a:r>
              <a:rPr lang="en-US" sz="1600" dirty="0">
                <a:latin typeface="Arial"/>
                <a:cs typeface="Arial"/>
              </a:rPr>
              <a:t> </a:t>
            </a:r>
            <a:endParaRPr lang="en-RU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7AA9B3E-A6BD-4E58-A527-AF59EAA249EE}"/>
              </a:ext>
            </a:extLst>
          </p:cNvPr>
          <p:cNvSpPr/>
          <p:nvPr/>
        </p:nvSpPr>
        <p:spPr>
          <a:xfrm>
            <a:off x="251520" y="404664"/>
            <a:ext cx="8712968" cy="6340197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System;</a:t>
            </a:r>
          </a:p>
          <a:p>
            <a:pPr>
              <a:defRPr/>
            </a:pPr>
            <a:r>
              <a:rPr lang="en-US" sz="1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Program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Main() {</a:t>
            </a:r>
          </a:p>
          <a:p>
            <a:pPr>
              <a:defRPr/>
            </a:pPr>
            <a:r>
              <a:rPr lang="ru-RU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ru-RU" sz="14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ru-RU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top</a:t>
            </a:r>
            <a:r>
              <a:rPr lang="ru-RU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ru-RU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"|*Выражение*|*Формат*|**** Изображение ****|"</a:t>
            </a:r>
            <a:r>
              <a:rPr lang="ru-RU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(top);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line = </a:t>
            </a:r>
            <a:r>
              <a:rPr lang="en-US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"|-----------|--------|---------------------|"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(line);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"| (5.0/3.0) |  F     | "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(5.0 / 3.0).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ToString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"F"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"| (5.0/3.0) |  F4    | "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(5.0 / 3.0).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ToString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"F4"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str = </a:t>
            </a:r>
            <a:r>
              <a:rPr lang="it-IT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"| (5.0/3.0) |  E     | "</a:t>
            </a: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(5.0 / 3.0).ToString(</a:t>
            </a:r>
            <a:r>
              <a:rPr lang="it-IT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"E"</a:t>
            </a: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str = </a:t>
            </a:r>
            <a:r>
              <a:rPr lang="it-IT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"| (5.0/3.0) |  E5    | "</a:t>
            </a: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(5.0 / 3.0).ToString(</a:t>
            </a:r>
            <a:r>
              <a:rPr lang="it-IT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"E5"</a:t>
            </a: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"| (5.0/3.0) |  G     | "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(5.0 / 3.0).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ToString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"G"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"| (5.0/3.0) |  G3    | "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(5.0 / 3.0).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ToString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"G3"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str = </a:t>
            </a:r>
            <a:r>
              <a:rPr lang="it-IT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"| (5.0/3e10)|  G3    | "</a:t>
            </a: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(5.0 / 3e10).ToString(</a:t>
            </a:r>
            <a:r>
              <a:rPr lang="it-IT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"G3"</a:t>
            </a: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str = </a:t>
            </a:r>
            <a:r>
              <a:rPr lang="it-IT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"|(5.0/3e-10)|  G     | "</a:t>
            </a: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(5.0 / 3e-10).ToString(</a:t>
            </a:r>
            <a:r>
              <a:rPr lang="it-IT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"G"</a:t>
            </a: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str = </a:t>
            </a:r>
            <a:r>
              <a:rPr lang="it-IT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"| (5.0/3e20)|  G     | "</a:t>
            </a: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(5.0 / 3e10).ToString(</a:t>
            </a:r>
            <a:r>
              <a:rPr lang="it-IT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"G"</a:t>
            </a:r>
            <a:r>
              <a:rPr lang="it-IT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line = </a:t>
            </a:r>
            <a:r>
              <a:rPr lang="en-US" sz="14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"*-----------*--------*---------------------*"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(line);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pPr>
              <a:defRPr/>
            </a:pPr>
            <a:r>
              <a: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2771" name="Rectangle 6">
            <a:extLst>
              <a:ext uri="{FF2B5EF4-FFF2-40B4-BE49-F238E27FC236}">
                <a16:creationId xmlns:a16="http://schemas.microsoft.com/office/drawing/2014/main" id="{91C13DF3-792C-4D55-AB54-1B780BCC255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4257368-8E7B-44E2-9C24-392F4735B386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24</a:t>
            </a:fld>
            <a:endParaRPr lang="ru-RU" altLang="ru-RU" sz="1400"/>
          </a:p>
        </p:txBody>
      </p:sp>
      <p:sp>
        <p:nvSpPr>
          <p:cNvPr id="23556" name="Rectangle 2">
            <a:extLst>
              <a:ext uri="{FF2B5EF4-FFF2-40B4-BE49-F238E27FC236}">
                <a16:creationId xmlns:a16="http://schemas.microsoft.com/office/drawing/2014/main" id="{0700AF26-8D58-4161-8859-54729FCF43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132138" y="-171450"/>
            <a:ext cx="5915025" cy="792163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Форматирование при выводе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A5D6AD6-DCCD-44D5-93ED-444FC0A64791}"/>
              </a:ext>
            </a:extLst>
          </p:cNvPr>
          <p:cNvSpPr/>
          <p:nvPr/>
        </p:nvSpPr>
        <p:spPr>
          <a:xfrm>
            <a:off x="179512" y="901504"/>
            <a:ext cx="8857396" cy="3785652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using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System;</a:t>
            </a:r>
          </a:p>
          <a:p>
            <a:pPr>
              <a:defRPr/>
            </a:pP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Program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static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Main() {</a:t>
            </a:r>
          </a:p>
          <a:p>
            <a:pPr>
              <a:defRPr/>
            </a:pP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ru-RU" sz="16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firstInt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ru-RU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secondInt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ru-RU" sz="1600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целочисленные переменные </a:t>
            </a:r>
            <a:endParaRPr lang="ru-RU" sz="1600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defRPr/>
            </a:pP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ru-RU" sz="16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ru-RU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ru-RU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"Целое число: "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</a:t>
            </a:r>
            <a:r>
              <a:rPr lang="ru-RU" sz="1600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ввод представления первого числа</a:t>
            </a:r>
            <a:endParaRPr lang="ru-RU" sz="1600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InputStr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6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.ReadLine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r>
              <a:rPr lang="en-US" sz="1600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sz="1600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Чтение с клавиатуры строки</a:t>
            </a:r>
            <a:endParaRPr lang="ru-RU" sz="1600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firstInt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6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.Parse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InputStr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sz="1600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Преобразование в тип </a:t>
            </a:r>
            <a:r>
              <a:rPr lang="en-US" sz="1600" b="1" dirty="0" err="1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endParaRPr lang="en-US" sz="1600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defRPr/>
            </a:pPr>
            <a:endParaRPr lang="en-US" sz="1600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defRPr/>
            </a:pP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ru-RU" sz="16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ru-RU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ru-RU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"Целое число: "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</a:t>
            </a:r>
            <a:r>
              <a:rPr lang="ru-RU" sz="1600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ввод представления второго числа</a:t>
            </a:r>
            <a:endParaRPr lang="ru-RU" sz="1600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InputStr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6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.ReadLine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6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.TryParse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InputStr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out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secondInt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>
              <a:defRPr/>
            </a:pPr>
            <a:endParaRPr lang="en-US" sz="1600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600" b="1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Console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ru-RU" sz="1600" b="1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Ваш текст: "</a:t>
            </a:r>
            <a:r>
              <a:rPr lang="ru-RU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firstInt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secondInt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</a:t>
            </a:r>
            <a:r>
              <a:rPr lang="en-US" sz="1600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</a:t>
            </a:r>
            <a:r>
              <a:rPr lang="ru-RU" sz="1600" b="1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вывод</a:t>
            </a:r>
            <a:endParaRPr lang="ru-RU" sz="1600" b="1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pPr>
              <a:defRPr/>
            </a:pP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1600" b="1" dirty="0"/>
          </a:p>
        </p:txBody>
      </p:sp>
      <p:sp>
        <p:nvSpPr>
          <p:cNvPr id="7170" name="Заголовок 1">
            <a:extLst>
              <a:ext uri="{FF2B5EF4-FFF2-40B4-BE49-F238E27FC236}">
                <a16:creationId xmlns:a16="http://schemas.microsoft.com/office/drawing/2014/main" id="{D32922D6-CC1A-499D-8581-C912C34C3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263"/>
            <a:ext cx="8229600" cy="673100"/>
          </a:xfrm>
        </p:spPr>
        <p:txBody>
          <a:bodyPr/>
          <a:lstStyle/>
          <a:p>
            <a:pPr>
              <a:defRPr/>
            </a:pP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Преобразование типов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B4CF16-B3D5-4926-8532-E3CB4E67D94F}"/>
              </a:ext>
            </a:extLst>
          </p:cNvPr>
          <p:cNvSpPr txBox="1"/>
          <p:nvPr/>
        </p:nvSpPr>
        <p:spPr>
          <a:xfrm>
            <a:off x="179512" y="5445224"/>
            <a:ext cx="6037422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ru-RU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Эксперименты с программой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ru-RU" i="1" dirty="0"/>
              <a:t>Ввести вместо первого числа букву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ru-RU" i="1" dirty="0"/>
              <a:t>Ввести вместо второго числа букву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ru-RU" i="1" dirty="0"/>
              <a:t>Заключить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firstInt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secondInt</a:t>
            </a:r>
            <a:r>
              <a:rPr lang="en-US" sz="16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ru-RU" i="1" dirty="0"/>
              <a:t>в круглые скобки</a:t>
            </a:r>
          </a:p>
        </p:txBody>
      </p:sp>
      <p:sp>
        <p:nvSpPr>
          <p:cNvPr id="33797" name="Прямоугольник 5">
            <a:extLst>
              <a:ext uri="{FF2B5EF4-FFF2-40B4-BE49-F238E27FC236}">
                <a16:creationId xmlns:a16="http://schemas.microsoft.com/office/drawing/2014/main" id="{879648A0-4E3B-4475-8EC5-9C2431C2DF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088" y="4249738"/>
            <a:ext cx="9858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ru-RU" sz="1400" b="1">
                <a:solidFill>
                  <a:srgbClr val="C00000"/>
                </a:solidFill>
              </a:rPr>
              <a:t>Ctrl</a:t>
            </a:r>
            <a:r>
              <a:rPr lang="ru-RU" altLang="ru-RU" sz="1400" b="1">
                <a:solidFill>
                  <a:srgbClr val="C00000"/>
                </a:solidFill>
              </a:rPr>
              <a:t>+</a:t>
            </a:r>
            <a:r>
              <a:rPr lang="en-US" altLang="ru-RU" sz="1400" b="1">
                <a:solidFill>
                  <a:srgbClr val="C00000"/>
                </a:solidFill>
              </a:rPr>
              <a:t>F</a:t>
            </a:r>
            <a:r>
              <a:rPr lang="ru-RU" altLang="ru-RU" sz="1400" b="1">
                <a:solidFill>
                  <a:srgbClr val="C00000"/>
                </a:solidFill>
              </a:rPr>
              <a:t>5</a:t>
            </a:r>
          </a:p>
        </p:txBody>
      </p:sp>
      <p:pic>
        <p:nvPicPr>
          <p:cNvPr id="33798" name="Picture 2">
            <a:extLst>
              <a:ext uri="{FF2B5EF4-FFF2-40B4-BE49-F238E27FC236}">
                <a16:creationId xmlns:a16="http://schemas.microsoft.com/office/drawing/2014/main" id="{88BA1536-B38F-4B8A-B59B-36555B440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2138" y="4535488"/>
            <a:ext cx="4584700" cy="1014412"/>
          </a:xfrm>
          <a:prstGeom prst="rect">
            <a:avLst/>
          </a:prstGeom>
          <a:noFill/>
          <a:ln w="12700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CFF3753-8A46-3B4F-B209-005C6B6D437A}"/>
              </a:ext>
            </a:extLst>
          </p:cNvPr>
          <p:cNvSpPr/>
          <p:nvPr/>
        </p:nvSpPr>
        <p:spPr>
          <a:xfrm>
            <a:off x="178421" y="617735"/>
            <a:ext cx="8740080" cy="31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80000"/>
              </a:lnSpc>
              <a:defRPr/>
            </a:pPr>
            <a:r>
              <a:rPr lang="ru-RU" altLang="ru-RU" b="1" dirty="0"/>
              <a:t>Создайте в решении проект с именем </a:t>
            </a:r>
            <a:r>
              <a:rPr lang="en-US" altLang="ru-RU" b="1" dirty="0"/>
              <a:t>Task_07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B0A71C-8232-1F4E-806A-58FA2E23E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3CBF5C-6804-47D2-B9D8-57EC3D94AEBD}" type="slidenum">
              <a:rPr lang="ru-RU" altLang="ru-RU" smtClean="0"/>
              <a:pPr>
                <a:defRPr/>
              </a:pPr>
              <a:t>25</a:t>
            </a:fld>
            <a:endParaRPr lang="ru-RU" altLang="ru-RU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Заголовок 1">
            <a:extLst>
              <a:ext uri="{FF2B5EF4-FFF2-40B4-BE49-F238E27FC236}">
                <a16:creationId xmlns:a16="http://schemas.microsoft.com/office/drawing/2014/main" id="{FB0534EE-61C6-4E0F-8939-4B11855FC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107950"/>
            <a:ext cx="8229600" cy="1152525"/>
          </a:xfrm>
        </p:spPr>
        <p:txBody>
          <a:bodyPr/>
          <a:lstStyle/>
          <a:p>
            <a:pPr>
              <a:defRPr/>
            </a:pP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Методы преобразования строк в системные типы</a:t>
            </a: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4AAFC721-C219-4607-B2EB-CC39DFB13EFC}"/>
              </a:ext>
            </a:extLst>
          </p:cNvPr>
          <p:cNvSpPr/>
          <p:nvPr/>
        </p:nvSpPr>
        <p:spPr>
          <a:xfrm>
            <a:off x="244475" y="1878013"/>
            <a:ext cx="8740775" cy="112077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ru-RU" b="1" dirty="0"/>
              <a:t>&lt;тип&gt; &lt;тип&gt;.</a:t>
            </a:r>
            <a:r>
              <a:rPr lang="en-US" b="1" dirty="0"/>
              <a:t>Parse</a:t>
            </a:r>
            <a:r>
              <a:rPr lang="ru-RU" b="1" dirty="0"/>
              <a:t>(&lt;строка&gt;)</a:t>
            </a:r>
          </a:p>
          <a:p>
            <a:pPr algn="just" eaLnBrk="1" hangingPunct="1">
              <a:buFont typeface="Arial" panose="020B0604020202020204" pitchFamily="34" charset="0"/>
              <a:buNone/>
              <a:defRPr/>
            </a:pPr>
            <a:r>
              <a:rPr lang="ru-RU" sz="1600" b="1" dirty="0"/>
              <a:t>преобразует строковое представление числа в эквивалентное ему число типа &lt;тип&gt;. В случае, если строковое представление не может быть преобразовано к соответствующему типу, возникает исключение.</a:t>
            </a:r>
          </a:p>
        </p:txBody>
      </p:sp>
      <p:sp>
        <p:nvSpPr>
          <p:cNvPr id="34820" name="Прямоугольник 2">
            <a:extLst>
              <a:ext uri="{FF2B5EF4-FFF2-40B4-BE49-F238E27FC236}">
                <a16:creationId xmlns:a16="http://schemas.microsoft.com/office/drawing/2014/main" id="{EB9D53ED-42B2-48D5-85CA-EC6E982A9A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400" y="1371600"/>
            <a:ext cx="30972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ru-RU" sz="1800" b="1">
                <a:solidFill>
                  <a:srgbClr val="0000FF"/>
                </a:solidFill>
                <a:latin typeface="Consolas" panose="020B0609020204030204" pitchFamily="49" charset="0"/>
              </a:rPr>
              <a:t>int a = int.Parse(str);</a:t>
            </a:r>
          </a:p>
        </p:txBody>
      </p:sp>
      <p:sp>
        <p:nvSpPr>
          <p:cNvPr id="34821" name="Прямоугольник 1">
            <a:extLst>
              <a:ext uri="{FF2B5EF4-FFF2-40B4-BE49-F238E27FC236}">
                <a16:creationId xmlns:a16="http://schemas.microsoft.com/office/drawing/2014/main" id="{F4FB432D-1AFD-4A67-A6CC-52179EE1ED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875" y="3246438"/>
            <a:ext cx="3351213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ru-RU" sz="1600" b="1">
                <a:solidFill>
                  <a:srgbClr val="000000"/>
                </a:solidFill>
                <a:latin typeface="Consolas" panose="020B0609020204030204" pitchFamily="49" charset="0"/>
              </a:rPr>
              <a:t>int b;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sz="1800" b="1">
                <a:solidFill>
                  <a:srgbClr val="0000FF"/>
                </a:solidFill>
                <a:latin typeface="Consolas" panose="020B0609020204030204" pitchFamily="49" charset="0"/>
              </a:rPr>
              <a:t>int.TryParse(str, out b);</a:t>
            </a:r>
            <a:endParaRPr lang="ru-RU" altLang="ru-RU" sz="1800" b="1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0B4C0B48-7420-489A-9A16-19365D9EC9E4}"/>
              </a:ext>
            </a:extLst>
          </p:cNvPr>
          <p:cNvSpPr/>
          <p:nvPr/>
        </p:nvSpPr>
        <p:spPr>
          <a:xfrm>
            <a:off x="269875" y="4005263"/>
            <a:ext cx="8740775" cy="136842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en-US" b="1" dirty="0">
                <a:solidFill>
                  <a:srgbClr val="0000FF"/>
                </a:solidFill>
              </a:rPr>
              <a:t>bool</a:t>
            </a:r>
            <a:r>
              <a:rPr lang="ru-RU" b="1" dirty="0"/>
              <a:t> &lt;тип&gt;.</a:t>
            </a:r>
            <a:r>
              <a:rPr lang="en-US" b="1" dirty="0" err="1"/>
              <a:t>TryParse</a:t>
            </a:r>
            <a:r>
              <a:rPr lang="ru-RU" b="1" dirty="0"/>
              <a:t>(&lt;строка&gt;</a:t>
            </a:r>
            <a:r>
              <a:rPr lang="en-US" b="1" dirty="0"/>
              <a:t>, out &lt;</a:t>
            </a:r>
            <a:r>
              <a:rPr lang="ru-RU" b="1" dirty="0"/>
              <a:t>переменная</a:t>
            </a:r>
            <a:r>
              <a:rPr lang="en-US" b="1" dirty="0"/>
              <a:t>&gt;</a:t>
            </a:r>
            <a:r>
              <a:rPr lang="ru-RU" b="1" dirty="0"/>
              <a:t>)</a:t>
            </a:r>
          </a:p>
          <a:p>
            <a:pPr algn="just" eaLnBrk="1" hangingPunct="1">
              <a:buFont typeface="Arial" panose="020B0604020202020204" pitchFamily="34" charset="0"/>
              <a:buNone/>
              <a:defRPr/>
            </a:pPr>
            <a:r>
              <a:rPr lang="ru-RU" sz="1600" b="1" dirty="0"/>
              <a:t>преобразует строковое представление числа в эквивалентное ему число типа &lt;тип&gt; и присваивает значение переменной типа &lt;тип&gt;. В случае, если строковое представление не может быть преобразовано к соответствующему типу, метод  возвращает значение </a:t>
            </a:r>
            <a:r>
              <a:rPr lang="en-US" b="1" dirty="0">
                <a:solidFill>
                  <a:srgbClr val="0000FF"/>
                </a:solidFill>
              </a:rPr>
              <a:t>false</a:t>
            </a:r>
            <a:r>
              <a:rPr lang="en-US" sz="1600" b="1" dirty="0"/>
              <a:t>, </a:t>
            </a:r>
            <a:r>
              <a:rPr lang="ru-RU" sz="1600" b="1" dirty="0"/>
              <a:t>иначе возвращает</a:t>
            </a:r>
            <a:r>
              <a:rPr lang="en-US" sz="1600" b="1" dirty="0"/>
              <a:t> </a:t>
            </a:r>
            <a:r>
              <a:rPr lang="en-US" b="1" dirty="0">
                <a:solidFill>
                  <a:srgbClr val="0000FF"/>
                </a:solidFill>
              </a:rPr>
              <a:t>true</a:t>
            </a:r>
            <a:r>
              <a:rPr lang="ru-RU" sz="1600" b="1" dirty="0"/>
              <a:t>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A3545F-E9B4-5F4C-8FE3-21E8CEC89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3CBF5C-6804-47D2-B9D8-57EC3D94AEBD}" type="slidenum">
              <a:rPr lang="ru-RU" altLang="ru-RU" smtClean="0"/>
              <a:pPr>
                <a:defRPr/>
              </a:pPr>
              <a:t>26</a:t>
            </a:fld>
            <a:endParaRPr lang="ru-RU" altLang="ru-RU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AD2702-6AFC-4E26-9C44-EBE0B6288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437"/>
          </a:xfrm>
        </p:spPr>
        <p:txBody>
          <a:bodyPr/>
          <a:lstStyle/>
          <a:p>
            <a:pPr>
              <a:defRPr/>
            </a:pP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Задача</a:t>
            </a:r>
          </a:p>
        </p:txBody>
      </p:sp>
      <p:sp>
        <p:nvSpPr>
          <p:cNvPr id="35843" name="Номер слайда 2">
            <a:extLst>
              <a:ext uri="{FF2B5EF4-FFF2-40B4-BE49-F238E27FC236}">
                <a16:creationId xmlns:a16="http://schemas.microsoft.com/office/drawing/2014/main" id="{C7365450-C5FE-42B7-9690-A505D0819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0EB7AF3-F725-480A-A7C8-496648B17FA5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27</a:t>
            </a:fld>
            <a:endParaRPr lang="ru-RU" altLang="ru-RU" sz="1400"/>
          </a:p>
        </p:txBody>
      </p:sp>
      <p:sp>
        <p:nvSpPr>
          <p:cNvPr id="35844" name="Прямоугольник 3">
            <a:extLst>
              <a:ext uri="{FF2B5EF4-FFF2-40B4-BE49-F238E27FC236}">
                <a16:creationId xmlns:a16="http://schemas.microsoft.com/office/drawing/2014/main" id="{C39A1213-F57F-47C1-8EBB-78EA9B8CB6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25538"/>
            <a:ext cx="8229600" cy="2308225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Модифицировать предыдущую программу и, вводя значения двух целых переменных (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выводить значения  выражений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 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 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 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 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 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 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% 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&lt;&lt; 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),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 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&gt;&gt; </a:t>
            </a: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  <a:endParaRPr lang="ru-RU" altLang="ru-RU" sz="18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6423C6A-E713-204B-BA3E-2E3D450D6129}"/>
              </a:ext>
            </a:extLst>
          </p:cNvPr>
          <p:cNvSpPr/>
          <p:nvPr/>
        </p:nvSpPr>
        <p:spPr>
          <a:xfrm>
            <a:off x="418908" y="826813"/>
            <a:ext cx="8740080" cy="31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80000"/>
              </a:lnSpc>
              <a:defRPr/>
            </a:pPr>
            <a:r>
              <a:rPr lang="ru-RU" altLang="ru-RU" b="1" dirty="0"/>
              <a:t>Создайте в решении проект с именем </a:t>
            </a:r>
            <a:r>
              <a:rPr lang="en-US" altLang="ru-RU" b="1" dirty="0"/>
              <a:t>Task_08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F452A9-88A8-49EB-933F-81A01EB4F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260350"/>
            <a:ext cx="8229600" cy="635000"/>
          </a:xfrm>
        </p:spPr>
        <p:txBody>
          <a:bodyPr/>
          <a:lstStyle/>
          <a:p>
            <a:pPr>
              <a:defRPr/>
            </a:pPr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Операция приведения типа</a:t>
            </a:r>
          </a:p>
        </p:txBody>
      </p:sp>
      <p:sp>
        <p:nvSpPr>
          <p:cNvPr id="36867" name="Номер слайда 2">
            <a:extLst>
              <a:ext uri="{FF2B5EF4-FFF2-40B4-BE49-F238E27FC236}">
                <a16:creationId xmlns:a16="http://schemas.microsoft.com/office/drawing/2014/main" id="{F3AEC435-E685-4213-AB13-0F67A242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781BB7C-12AF-47AD-A413-5DCB617F6821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ru-RU" altLang="ru-RU" sz="140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779C7520-2635-4EC6-AF5C-94E7D0BE9543}"/>
              </a:ext>
            </a:extLst>
          </p:cNvPr>
          <p:cNvSpPr/>
          <p:nvPr/>
        </p:nvSpPr>
        <p:spPr>
          <a:xfrm>
            <a:off x="827088" y="1092200"/>
            <a:ext cx="7747000" cy="884238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buFont typeface="Arial" charset="0"/>
              <a:buNone/>
              <a:defRPr/>
            </a:pPr>
            <a:r>
              <a:rPr lang="ru-RU" b="1" dirty="0"/>
              <a:t>(</a:t>
            </a:r>
            <a:r>
              <a:rPr lang="en-US" b="1" dirty="0"/>
              <a:t>&lt;</a:t>
            </a:r>
            <a:r>
              <a:rPr lang="ru-RU" b="1" dirty="0"/>
              <a:t>тип</a:t>
            </a:r>
            <a:r>
              <a:rPr lang="en-US" b="1" dirty="0"/>
              <a:t>&gt;)</a:t>
            </a:r>
            <a:r>
              <a:rPr lang="ru-RU" b="1" dirty="0"/>
              <a:t>(выражение)</a:t>
            </a:r>
            <a:endParaRPr lang="en-US" b="1" dirty="0"/>
          </a:p>
          <a:p>
            <a:pPr algn="ctr" eaLnBrk="1" hangingPunct="1">
              <a:buFont typeface="Arial" charset="0"/>
              <a:buNone/>
              <a:defRPr/>
            </a:pPr>
            <a:r>
              <a:rPr lang="en-US" dirty="0">
                <a:hlinkClick r:id="rId2"/>
              </a:rPr>
              <a:t>http://msdn.microsoft.com/ru-ru/library/ms173104.aspx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36869" name="Прямоугольник 4">
            <a:extLst>
              <a:ext uri="{FF2B5EF4-FFF2-40B4-BE49-F238E27FC236}">
                <a16:creationId xmlns:a16="http://schemas.microsoft.com/office/drawing/2014/main" id="{178ED26C-537A-4DAE-A3A3-589CED7305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5013325"/>
            <a:ext cx="8640763" cy="1047750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lang="ru-RU" altLang="ru-RU" sz="1800" b="1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Задача</a:t>
            </a:r>
            <a:endParaRPr lang="ru-RU" altLang="ru-RU" sz="14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Bef>
                <a:spcPct val="0"/>
              </a:spcBef>
              <a:buFontTx/>
              <a:buNone/>
            </a:pP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программе</a:t>
            </a:r>
            <a:r>
              <a:rPr lang="en-US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altLang="ru-RU" sz="1800" dirty="0"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ввести значения двух вещественных переменных. Вывести на экран сумму их дробных частей.</a:t>
            </a:r>
            <a:endParaRPr lang="ru-RU" altLang="ru-RU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870" name="Прямоугольник 5">
            <a:extLst>
              <a:ext uri="{FF2B5EF4-FFF2-40B4-BE49-F238E27FC236}">
                <a16:creationId xmlns:a16="http://schemas.microsoft.com/office/drawing/2014/main" id="{E9B229CE-DE1F-443A-AAC1-815F05862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2306638"/>
            <a:ext cx="3529012" cy="923925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ru-RU" sz="1800" b="1" dirty="0"/>
              <a:t>double </a:t>
            </a:r>
            <a:r>
              <a:rPr lang="en-US" altLang="ru-RU" sz="1800" b="1" dirty="0" err="1"/>
              <a:t>myPi</a:t>
            </a:r>
            <a:r>
              <a:rPr lang="en-US" altLang="ru-RU" sz="1800" b="1" dirty="0"/>
              <a:t> = 3.1418281828;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sz="1800" b="1" dirty="0" err="1"/>
              <a:t>int</a:t>
            </a:r>
            <a:r>
              <a:rPr lang="en-US" altLang="ru-RU" sz="1800" b="1" dirty="0"/>
              <a:t> b = (</a:t>
            </a:r>
            <a:r>
              <a:rPr lang="en-US" altLang="ru-RU" sz="1800" b="1" dirty="0" err="1"/>
              <a:t>int</a:t>
            </a:r>
            <a:r>
              <a:rPr lang="en-US" altLang="ru-RU" sz="1800" b="1" dirty="0"/>
              <a:t>)</a:t>
            </a:r>
            <a:r>
              <a:rPr lang="en-US" altLang="ru-RU" sz="1800" b="1" dirty="0" err="1"/>
              <a:t>myPi</a:t>
            </a:r>
            <a:r>
              <a:rPr lang="en-US" altLang="ru-RU" sz="1800" b="1" dirty="0"/>
              <a:t>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sz="1800" b="1" dirty="0" err="1"/>
              <a:t>Console.Write</a:t>
            </a:r>
            <a:r>
              <a:rPr lang="en-US" altLang="ru-RU" sz="1800" b="1" dirty="0"/>
              <a:t>(b);</a:t>
            </a:r>
            <a:endParaRPr lang="ru-RU" altLang="ru-RU" sz="1800" b="1" dirty="0"/>
          </a:p>
        </p:txBody>
      </p:sp>
      <p:sp>
        <p:nvSpPr>
          <p:cNvPr id="36871" name="Прямоугольник 6">
            <a:extLst>
              <a:ext uri="{FF2B5EF4-FFF2-40B4-BE49-F238E27FC236}">
                <a16:creationId xmlns:a16="http://schemas.microsoft.com/office/drawing/2014/main" id="{A334FAB1-AB97-4829-8777-C4CFDE817F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1700" y="2306638"/>
            <a:ext cx="2592388" cy="923925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ru-RU" sz="1800" b="1"/>
              <a:t>char ch = 'A';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sz="1800" b="1"/>
              <a:t>int b = ch;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sz="1800" b="1"/>
              <a:t>Console.Write(b);            </a:t>
            </a:r>
            <a:endParaRPr lang="ru-RU" altLang="ru-RU" sz="1800" b="1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80C375D1-98D9-4AA9-8BAF-9BCAEC6A0C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7838" y="3125788"/>
            <a:ext cx="322262" cy="369887"/>
          </a:xfrm>
          <a:prstGeom prst="rect">
            <a:avLst/>
          </a:prstGeom>
          <a:noFill/>
          <a:ln w="9525">
            <a:solidFill>
              <a:srgbClr val="0000FF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32E151D-BCB4-4416-8467-946745B9FF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86750" y="3127375"/>
            <a:ext cx="460375" cy="369888"/>
          </a:xfrm>
          <a:prstGeom prst="rect">
            <a:avLst/>
          </a:prstGeom>
          <a:noFill/>
          <a:ln w="9525">
            <a:solidFill>
              <a:srgbClr val="0000FF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ru-RU" sz="1800" b="1">
                <a:latin typeface="Courier New" panose="02070309020205020404" pitchFamily="49" charset="0"/>
                <a:cs typeface="Courier New" panose="02070309020205020404" pitchFamily="49" charset="0"/>
              </a:rPr>
              <a:t>65</a:t>
            </a:r>
            <a:endParaRPr lang="ru-RU" altLang="ru-RU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6874" name="Прямоугольник 10">
            <a:extLst>
              <a:ext uri="{FF2B5EF4-FFF2-40B4-BE49-F238E27FC236}">
                <a16:creationId xmlns:a16="http://schemas.microsoft.com/office/drawing/2014/main" id="{3D116BC6-DA01-4E36-8379-4B8E82D42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3603625"/>
            <a:ext cx="3529012" cy="922338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ru-RU" sz="1800" b="1"/>
              <a:t>int b = 98;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sz="1800" b="1"/>
              <a:t>char ch = b;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sz="1800" b="1"/>
              <a:t>Console.Write(ch);</a:t>
            </a:r>
            <a:endParaRPr lang="ru-RU" altLang="ru-RU" sz="1800" b="1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960B917-166A-443B-B42B-EF8B0A1A4D06}"/>
              </a:ext>
            </a:extLst>
          </p:cNvPr>
          <p:cNvSpPr/>
          <p:nvPr/>
        </p:nvSpPr>
        <p:spPr>
          <a:xfrm>
            <a:off x="4265613" y="4368800"/>
            <a:ext cx="2941637" cy="369888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ru-RU" b="1" dirty="0">
                <a:solidFill>
                  <a:srgbClr val="C00000"/>
                </a:solidFill>
                <a:latin typeface="Courier New" pitchFamily="49" charset="0"/>
                <a:cs typeface="Courier New" pitchFamily="49" charset="0"/>
              </a:rPr>
              <a:t>Ошибка компиляции!!!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1B76D971-3E91-FB49-A628-B9EAD02054D8}"/>
              </a:ext>
            </a:extLst>
          </p:cNvPr>
          <p:cNvSpPr/>
          <p:nvPr/>
        </p:nvSpPr>
        <p:spPr>
          <a:xfrm>
            <a:off x="3249960" y="5085156"/>
            <a:ext cx="5714653" cy="31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80000"/>
              </a:lnSpc>
              <a:defRPr/>
            </a:pPr>
            <a:r>
              <a:rPr lang="ru-RU" altLang="ru-RU" b="1" dirty="0"/>
              <a:t>Создайте в решении проект с именем </a:t>
            </a:r>
            <a:r>
              <a:rPr lang="en-US" altLang="ru-RU" b="1" dirty="0"/>
              <a:t>Task_09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44387-14FA-4522-910C-382051614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763" y="115888"/>
            <a:ext cx="8229600" cy="563562"/>
          </a:xfrm>
        </p:spPr>
        <p:txBody>
          <a:bodyPr/>
          <a:lstStyle/>
          <a:p>
            <a:pPr>
              <a:defRPr/>
            </a:pPr>
            <a:r>
              <a:rPr lang="en-US" sz="2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ru-RU" sz="2800" b="1" kern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амостоятельно</a:t>
            </a:r>
            <a:endParaRPr lang="ru-RU" sz="2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891" name="Объект 2">
            <a:extLst>
              <a:ext uri="{FF2B5EF4-FFF2-40B4-BE49-F238E27FC236}">
                <a16:creationId xmlns:a16="http://schemas.microsoft.com/office/drawing/2014/main" id="{8AC144F9-D814-4A2A-9684-F77B780EC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765175"/>
            <a:ext cx="8569325" cy="2519363"/>
          </a:xfrm>
          <a:solidFill>
            <a:schemeClr val="bg1"/>
          </a:solidFill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marL="0" indent="0" algn="just">
              <a:buFontTx/>
              <a:buNone/>
            </a:pP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проекте с именем </a:t>
            </a:r>
            <a:r>
              <a:rPr lang="en-US" alt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Task10 </a:t>
            </a: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напишите программу, решающую следующую задачу. Программа запрашивает у пользователя три любых слова, после чего печатает их в одну строку, разделяя вместо пробела символом восклицательный знак.</a:t>
            </a:r>
          </a:p>
          <a:p>
            <a:pPr marL="0" indent="0">
              <a:buFontTx/>
              <a:buNone/>
            </a:pPr>
            <a:r>
              <a:rPr lang="ru-RU" altLang="ru-RU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ввода:</a:t>
            </a:r>
          </a:p>
          <a:p>
            <a:pPr marL="0" indent="0"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Небо</a:t>
            </a:r>
          </a:p>
          <a:p>
            <a:pPr marL="0" indent="0"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Солнце</a:t>
            </a:r>
          </a:p>
          <a:p>
            <a:pPr marL="0" indent="0"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Море</a:t>
            </a:r>
          </a:p>
          <a:p>
            <a:pPr marL="0" indent="0">
              <a:buFontTx/>
              <a:buNone/>
            </a:pPr>
            <a:r>
              <a:rPr lang="ru-RU" altLang="ru-RU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Вывод:</a:t>
            </a:r>
          </a:p>
          <a:p>
            <a:pPr marL="0" indent="0">
              <a:buFontTx/>
              <a:buNone/>
            </a:pPr>
            <a:r>
              <a:rPr lang="ru-RU" alt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Небо!Солнце!Море</a:t>
            </a:r>
            <a:endParaRPr lang="ru-RU" altLang="ru-RU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7892" name="Номер слайда 3">
            <a:extLst>
              <a:ext uri="{FF2B5EF4-FFF2-40B4-BE49-F238E27FC236}">
                <a16:creationId xmlns:a16="http://schemas.microsoft.com/office/drawing/2014/main" id="{9F150E95-DFFB-4683-8443-FBEEE0981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DFAF05D-A128-45E3-9F83-32CC17C4E2B2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29</a:t>
            </a:fld>
            <a:endParaRPr lang="ru-RU" altLang="ru-RU" sz="1400"/>
          </a:p>
        </p:txBody>
      </p:sp>
      <p:sp>
        <p:nvSpPr>
          <p:cNvPr id="37893" name="TextBox 4">
            <a:extLst>
              <a:ext uri="{FF2B5EF4-FFF2-40B4-BE49-F238E27FC236}">
                <a16:creationId xmlns:a16="http://schemas.microsoft.com/office/drawing/2014/main" id="{1430A978-05D1-4101-88C6-8D53FE9E50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3429000"/>
            <a:ext cx="8569325" cy="3194050"/>
          </a:xfrm>
          <a:prstGeom prst="rect">
            <a:avLst/>
          </a:prstGeom>
          <a:solidFill>
            <a:schemeClr val="bg1"/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buFontTx/>
              <a:buNone/>
            </a:pP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проекте с именем </a:t>
            </a:r>
            <a:r>
              <a:rPr lang="en-US" alt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Task11 </a:t>
            </a:r>
            <a:r>
              <a:rPr lang="ru-RU" alt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напишите программу, решающую следующую задачу. Программа запрашивает у пользователя три любых слова, после чего печатает их в столбик, обрамляя каждое слово слева и справа знаками минус.</a:t>
            </a:r>
          </a:p>
          <a:p>
            <a:pPr algn="just">
              <a:buFontTx/>
              <a:buNone/>
            </a:pPr>
            <a:r>
              <a:rPr lang="ru-RU" altLang="ru-RU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ввода:</a:t>
            </a:r>
          </a:p>
          <a:p>
            <a:pPr algn="just"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Небо</a:t>
            </a:r>
          </a:p>
          <a:p>
            <a:pPr algn="just"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Солнце</a:t>
            </a:r>
          </a:p>
          <a:p>
            <a:pPr algn="just"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Море</a:t>
            </a:r>
          </a:p>
          <a:p>
            <a:pPr algn="just">
              <a:buFontTx/>
              <a:buNone/>
            </a:pPr>
            <a:r>
              <a:rPr lang="ru-RU" altLang="ru-RU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Вывод:</a:t>
            </a:r>
          </a:p>
          <a:p>
            <a:pPr algn="just"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-Небо-</a:t>
            </a:r>
          </a:p>
          <a:p>
            <a:pPr algn="just"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-Солнце-</a:t>
            </a:r>
          </a:p>
          <a:p>
            <a:pPr algn="just"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-Море-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>
            <a:extLst>
              <a:ext uri="{FF2B5EF4-FFF2-40B4-BE49-F238E27FC236}">
                <a16:creationId xmlns:a16="http://schemas.microsoft.com/office/drawing/2014/main" id="{47F19CBA-DB60-4006-8F2D-3E8E359963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88913"/>
            <a:ext cx="8229600" cy="633412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Работа в компьютерном классе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74158572-AABA-448C-80AA-B250C7B196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8788" y="1014413"/>
            <a:ext cx="8229600" cy="2630487"/>
          </a:xfrm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ru-RU" altLang="ru-RU" sz="2800" dirty="0"/>
              <a:t>В начале сеанса работы в классе студент должен на диске </a:t>
            </a:r>
            <a:r>
              <a:rPr lang="en-US" altLang="ru-RU" sz="2800" b="1" dirty="0"/>
              <a:t>D </a:t>
            </a:r>
            <a:r>
              <a:rPr lang="ru-RU" altLang="ru-RU" sz="2800" dirty="0"/>
              <a:t>создать папку и назвать ее своей фамилией (используйте латиницу).</a:t>
            </a:r>
          </a:p>
          <a:p>
            <a:pPr eaLnBrk="1" hangingPunct="1"/>
            <a:r>
              <a:rPr lang="ru-RU" altLang="ru-RU" sz="2800" dirty="0"/>
              <a:t>В папке следует сохранять результаты работы на практическом занятии.</a:t>
            </a:r>
          </a:p>
        </p:txBody>
      </p:sp>
      <p:sp>
        <p:nvSpPr>
          <p:cNvPr id="9220" name="TextBox 1">
            <a:extLst>
              <a:ext uri="{FF2B5EF4-FFF2-40B4-BE49-F238E27FC236}">
                <a16:creationId xmlns:a16="http://schemas.microsoft.com/office/drawing/2014/main" id="{9C61945F-343E-4888-A7CD-BD9F000306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8788" y="4814888"/>
            <a:ext cx="8228012" cy="708025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2000" b="1" i="1">
                <a:solidFill>
                  <a:srgbClr val="C00000"/>
                </a:solidFill>
              </a:rPr>
              <a:t>Внимание: После выключения компьютера, все папки с рабочего стола и диска </a:t>
            </a:r>
            <a:r>
              <a:rPr lang="en-US" altLang="ru-RU" sz="2000" b="1" i="1">
                <a:solidFill>
                  <a:srgbClr val="C00000"/>
                </a:solidFill>
              </a:rPr>
              <a:t>C:\</a:t>
            </a:r>
            <a:r>
              <a:rPr lang="ru-RU" altLang="ru-RU" sz="2000" b="1" i="1">
                <a:solidFill>
                  <a:srgbClr val="C00000"/>
                </a:solidFill>
              </a:rPr>
              <a:t>  автоматически удаляются!</a:t>
            </a:r>
          </a:p>
        </p:txBody>
      </p:sp>
      <p:pic>
        <p:nvPicPr>
          <p:cNvPr id="9221" name="Рисунок 1">
            <a:extLst>
              <a:ext uri="{FF2B5EF4-FFF2-40B4-BE49-F238E27FC236}">
                <a16:creationId xmlns:a16="http://schemas.microsoft.com/office/drawing/2014/main" id="{03E4AE2A-22E7-4A43-A96A-639968907D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0" y="2787650"/>
            <a:ext cx="171450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715FD9-71F5-6941-9825-A1DA3028A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1E2493-3B65-4E5F-BA82-1551650EBF04}" type="slidenum">
              <a:rPr lang="ru-RU" altLang="ru-RU" smtClean="0"/>
              <a:pPr>
                <a:defRPr/>
              </a:pPr>
              <a:t>3</a:t>
            </a:fld>
            <a:endParaRPr lang="ru-RU" altLang="ru-RU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4C118D-6BC1-4D23-9367-6C5916A15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2238"/>
            <a:ext cx="8229600" cy="561975"/>
          </a:xfrm>
        </p:spPr>
        <p:txBody>
          <a:bodyPr/>
          <a:lstStyle/>
          <a:p>
            <a:pPr>
              <a:defRPr/>
            </a:pPr>
            <a:r>
              <a:rPr lang="ru-RU" sz="2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Домашнее задание</a:t>
            </a:r>
          </a:p>
        </p:txBody>
      </p:sp>
      <p:sp>
        <p:nvSpPr>
          <p:cNvPr id="38915" name="Объект 2">
            <a:extLst>
              <a:ext uri="{FF2B5EF4-FFF2-40B4-BE49-F238E27FC236}">
                <a16:creationId xmlns:a16="http://schemas.microsoft.com/office/drawing/2014/main" id="{00F107C1-D814-4099-8A8B-A12A050DE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1119188"/>
            <a:ext cx="8229600" cy="5406156"/>
          </a:xfrm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ru-RU" altLang="ru-RU" dirty="0"/>
              <a:t>Создать решение с именем </a:t>
            </a:r>
            <a:r>
              <a:rPr lang="en-US" altLang="ru-RU" b="1" dirty="0"/>
              <a:t>HW_1</a:t>
            </a:r>
            <a:r>
              <a:rPr lang="ru-RU" altLang="ru-RU" dirty="0"/>
              <a:t> и проектом консольного приложения </a:t>
            </a:r>
            <a:r>
              <a:rPr lang="en-US" altLang="ru-RU" b="1" dirty="0"/>
              <a:t>Task01</a:t>
            </a:r>
            <a:r>
              <a:rPr lang="ru-RU" altLang="ru-RU" dirty="0"/>
              <a:t>. В</a:t>
            </a:r>
            <a:r>
              <a:rPr lang="en-US" altLang="ru-RU" dirty="0"/>
              <a:t> </a:t>
            </a:r>
            <a:r>
              <a:rPr lang="en-US" altLang="ru-RU" b="1" dirty="0"/>
              <a:t>Task01</a:t>
            </a:r>
            <a:r>
              <a:rPr lang="ru-RU" altLang="ru-RU" dirty="0"/>
              <a:t> осуществить вывод на экран строки </a:t>
            </a:r>
            <a:r>
              <a:rPr lang="en-US" altLang="ru-RU" dirty="0"/>
              <a:t>“Hello, World!”</a:t>
            </a:r>
          </a:p>
          <a:p>
            <a:r>
              <a:rPr lang="en-US" altLang="ru-RU" b="1" dirty="0"/>
              <a:t>Task02. </a:t>
            </a:r>
            <a:r>
              <a:rPr lang="ru-RU" altLang="ru-RU" dirty="0"/>
              <a:t>В текстовом режиме выведите в консольное окно изображение вашей фамилии, составленное из выбранных вами символов (</a:t>
            </a:r>
            <a:r>
              <a:rPr lang="en-US" altLang="ru-RU" dirty="0"/>
              <a:t>'*'</a:t>
            </a:r>
            <a:r>
              <a:rPr lang="ru-RU" altLang="ru-RU" dirty="0"/>
              <a:t>, </a:t>
            </a:r>
            <a:r>
              <a:rPr lang="en-US" altLang="ru-RU" dirty="0"/>
              <a:t>'x'</a:t>
            </a:r>
            <a:r>
              <a:rPr lang="ru-RU" altLang="ru-RU" dirty="0"/>
              <a:t>, проч.). </a:t>
            </a:r>
          </a:p>
          <a:p>
            <a:r>
              <a:rPr lang="ru-RU" altLang="en-US" dirty="0"/>
              <a:t>Добавьте в решение новый проект с именем </a:t>
            </a:r>
            <a:r>
              <a:rPr lang="en-US" altLang="en-US" b="1" dirty="0" err="1"/>
              <a:t>ASCIIDecoder</a:t>
            </a:r>
            <a:r>
              <a:rPr lang="ru-RU" altLang="en-US" dirty="0"/>
              <a:t>. Получать от пользователя целое число </a:t>
            </a:r>
            <a:r>
              <a:rPr lang="en-US" altLang="en-US" b="1" dirty="0"/>
              <a:t>Code</a:t>
            </a:r>
            <a:r>
              <a:rPr lang="en-US" altLang="en-US" dirty="0"/>
              <a:t> </a:t>
            </a:r>
            <a:r>
              <a:rPr lang="ru-RU" altLang="en-US" dirty="0"/>
              <a:t>из диапазона от </a:t>
            </a:r>
            <a:r>
              <a:rPr lang="ru-RU" altLang="en-US" b="1" dirty="0"/>
              <a:t>32</a:t>
            </a:r>
            <a:r>
              <a:rPr lang="ru-RU" altLang="en-US" dirty="0"/>
              <a:t> до </a:t>
            </a:r>
            <a:r>
              <a:rPr lang="ru-RU" altLang="en-US" b="1" dirty="0"/>
              <a:t>127</a:t>
            </a:r>
            <a:r>
              <a:rPr lang="ru-RU" altLang="en-US" dirty="0"/>
              <a:t> (считать входные данные корректными).</a:t>
            </a:r>
            <a:r>
              <a:rPr lang="en-US" altLang="en-US" dirty="0"/>
              <a:t> </a:t>
            </a:r>
            <a:r>
              <a:rPr lang="ru-RU" altLang="en-US" dirty="0"/>
              <a:t>Выводить на экран изображение символа, представленное в таблице кодов </a:t>
            </a:r>
            <a:r>
              <a:rPr lang="en-US" altLang="en-US" b="1" dirty="0"/>
              <a:t>ASCII</a:t>
            </a:r>
            <a:r>
              <a:rPr lang="ru-RU" altLang="en-US" dirty="0"/>
              <a:t> кодом </a:t>
            </a:r>
            <a:r>
              <a:rPr lang="en-US" altLang="en-US" b="1" dirty="0"/>
              <a:t>Code</a:t>
            </a:r>
            <a:r>
              <a:rPr lang="ru-RU" altLang="en-US" dirty="0"/>
              <a:t>. При выполнении задания использовать методы преобразования строк в целые типы и операцию приведения типа.</a:t>
            </a:r>
            <a:endParaRPr lang="en-US" altLang="en-US" dirty="0"/>
          </a:p>
          <a:p>
            <a:endParaRPr lang="ru-RU" altLang="ru-RU" dirty="0"/>
          </a:p>
          <a:p>
            <a:pPr marL="457200" indent="-457200">
              <a:buFontTx/>
              <a:buAutoNum type="arabicPeriod"/>
            </a:pPr>
            <a:endParaRPr lang="en-US" altLang="ru-RU" dirty="0"/>
          </a:p>
          <a:p>
            <a:pPr marL="457200" indent="-457200">
              <a:buFontTx/>
              <a:buNone/>
            </a:pPr>
            <a:endParaRPr lang="ru-RU" altLang="ru-RU" dirty="0"/>
          </a:p>
        </p:txBody>
      </p:sp>
      <p:sp>
        <p:nvSpPr>
          <p:cNvPr id="38916" name="Номер слайда 3">
            <a:extLst>
              <a:ext uri="{FF2B5EF4-FFF2-40B4-BE49-F238E27FC236}">
                <a16:creationId xmlns:a16="http://schemas.microsoft.com/office/drawing/2014/main" id="{319539B1-76A0-4A7E-8907-AB71C7DD5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266B093-D0AE-4D5C-9388-4650E7D4801A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30</a:t>
            </a:fld>
            <a:endParaRPr lang="ru-RU" altLang="ru-RU" sz="1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F988D7-1297-4A40-B9D1-58B27580B009}"/>
              </a:ext>
            </a:extLst>
          </p:cNvPr>
          <p:cNvSpPr txBox="1"/>
          <p:nvPr/>
        </p:nvSpPr>
        <p:spPr>
          <a:xfrm>
            <a:off x="457200" y="642174"/>
            <a:ext cx="8521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rgbClr val="C00000"/>
                </a:solidFill>
              </a:rPr>
              <a:t>Дома создайте </a:t>
            </a:r>
            <a:r>
              <a:rPr lang="ru-RU" sz="1600" b="1" dirty="0"/>
              <a:t>одно</a:t>
            </a:r>
            <a:r>
              <a:rPr lang="ru-RU" sz="1600" dirty="0">
                <a:solidFill>
                  <a:srgbClr val="C00000"/>
                </a:solidFill>
              </a:rPr>
              <a:t> решение, в нём в разных проектах разместите решение задач</a:t>
            </a:r>
            <a:endParaRPr lang="en-US" sz="16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94F310-D066-4B8C-9E76-E90A517D1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2238"/>
            <a:ext cx="8229600" cy="561975"/>
          </a:xfrm>
        </p:spPr>
        <p:txBody>
          <a:bodyPr/>
          <a:lstStyle/>
          <a:p>
            <a:pPr>
              <a:defRPr/>
            </a:pPr>
            <a:r>
              <a:rPr lang="ru-RU" sz="2800" b="1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Домашнее задание</a:t>
            </a:r>
          </a:p>
        </p:txBody>
      </p:sp>
      <p:sp>
        <p:nvSpPr>
          <p:cNvPr id="40963" name="Объект 2">
            <a:extLst>
              <a:ext uri="{FF2B5EF4-FFF2-40B4-BE49-F238E27FC236}">
                <a16:creationId xmlns:a16="http://schemas.microsoft.com/office/drawing/2014/main" id="{A46F7B91-6D08-455F-BB9C-EF3017C57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150" y="836712"/>
            <a:ext cx="8521700" cy="2674631"/>
          </a:xfrm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algn="just" eaLnBrk="1" hangingPunct="1"/>
            <a:r>
              <a:rPr lang="en-US" altLang="ru-RU" b="1" dirty="0"/>
              <a:t>Task04. </a:t>
            </a:r>
            <a:r>
              <a:rPr lang="ru-RU" altLang="ru-RU" dirty="0">
                <a:cs typeface="Arial" panose="020B0604020202020204" pitchFamily="34" charset="0"/>
              </a:rPr>
              <a:t>Получить от пользователя значения напряжения </a:t>
            </a:r>
            <a:r>
              <a:rPr lang="en-US" altLang="ru-RU" b="1" dirty="0">
                <a:cs typeface="Arial" panose="020B0604020202020204" pitchFamily="34" charset="0"/>
              </a:rPr>
              <a:t>U</a:t>
            </a:r>
            <a:r>
              <a:rPr lang="ru-RU" altLang="ru-RU" b="1" dirty="0">
                <a:cs typeface="Arial" panose="020B0604020202020204" pitchFamily="34" charset="0"/>
              </a:rPr>
              <a:t> </a:t>
            </a:r>
            <a:r>
              <a:rPr lang="ru-RU" altLang="ru-RU" dirty="0">
                <a:cs typeface="Arial" panose="020B0604020202020204" pitchFamily="34" charset="0"/>
              </a:rPr>
              <a:t>и сопротивления</a:t>
            </a:r>
            <a:r>
              <a:rPr lang="en-US" altLang="ru-RU" dirty="0">
                <a:cs typeface="Arial" panose="020B0604020202020204" pitchFamily="34" charset="0"/>
              </a:rPr>
              <a:t> </a:t>
            </a:r>
            <a:r>
              <a:rPr lang="en-US" altLang="ru-RU" b="1" dirty="0">
                <a:cs typeface="Arial" panose="020B0604020202020204" pitchFamily="34" charset="0"/>
              </a:rPr>
              <a:t>R</a:t>
            </a:r>
            <a:r>
              <a:rPr lang="ru-RU" altLang="ru-RU" b="1" dirty="0">
                <a:cs typeface="Arial" panose="020B0604020202020204" pitchFamily="34" charset="0"/>
              </a:rPr>
              <a:t>, </a:t>
            </a:r>
            <a:r>
              <a:rPr lang="ru-RU" altLang="ru-RU" dirty="0">
                <a:cs typeface="Arial" panose="020B0604020202020204" pitchFamily="34" charset="0"/>
              </a:rPr>
              <a:t>вычислить силу тока </a:t>
            </a:r>
            <a:r>
              <a:rPr lang="en-US" altLang="ru-RU" dirty="0">
                <a:cs typeface="Arial" panose="020B0604020202020204" pitchFamily="34" charset="0"/>
              </a:rPr>
              <a:t> </a:t>
            </a:r>
            <a:r>
              <a:rPr lang="en-US" altLang="ru-RU" b="1" dirty="0">
                <a:cs typeface="Arial" panose="020B0604020202020204" pitchFamily="34" charset="0"/>
              </a:rPr>
              <a:t>I = U/R</a:t>
            </a:r>
            <a:r>
              <a:rPr lang="ru-RU" altLang="ru-RU" b="1" dirty="0">
                <a:cs typeface="Arial" panose="020B0604020202020204" pitchFamily="34" charset="0"/>
              </a:rPr>
              <a:t> </a:t>
            </a:r>
            <a:r>
              <a:rPr lang="ru-RU" altLang="ru-RU" dirty="0">
                <a:cs typeface="Arial" panose="020B0604020202020204" pitchFamily="34" charset="0"/>
              </a:rPr>
              <a:t>и потребляемую мощность </a:t>
            </a:r>
            <a:r>
              <a:rPr lang="en-US" altLang="ru-RU" b="1" dirty="0">
                <a:cs typeface="Arial" panose="020B0604020202020204" pitchFamily="34" charset="0"/>
              </a:rPr>
              <a:t> P = U</a:t>
            </a:r>
            <a:r>
              <a:rPr lang="ru-RU" altLang="ru-RU" b="1" baseline="30000" dirty="0">
                <a:solidFill>
                  <a:srgbClr val="FF0000"/>
                </a:solidFill>
                <a:cs typeface="Arial" panose="020B0604020202020204" pitchFamily="34" charset="0"/>
              </a:rPr>
              <a:t>2</a:t>
            </a:r>
            <a:r>
              <a:rPr lang="en-US" altLang="ru-RU" b="1" dirty="0">
                <a:cs typeface="Arial" panose="020B0604020202020204" pitchFamily="34" charset="0"/>
              </a:rPr>
              <a:t>/R</a:t>
            </a:r>
            <a:r>
              <a:rPr lang="ru-RU" altLang="ru-RU" b="1" dirty="0">
                <a:cs typeface="Arial" panose="020B0604020202020204" pitchFamily="34" charset="0"/>
              </a:rPr>
              <a:t> </a:t>
            </a:r>
            <a:r>
              <a:rPr lang="ru-RU" altLang="ru-RU" dirty="0">
                <a:cs typeface="Arial" panose="020B0604020202020204" pitchFamily="34" charset="0"/>
              </a:rPr>
              <a:t>электрической цепи.</a:t>
            </a:r>
          </a:p>
          <a:p>
            <a:pPr algn="just" eaLnBrk="1" hangingPunct="1"/>
            <a:r>
              <a:rPr lang="en-US" altLang="ru-RU" b="1" dirty="0"/>
              <a:t>Task05. </a:t>
            </a:r>
            <a:r>
              <a:rPr lang="ru-RU" altLang="ru-RU" dirty="0">
                <a:cs typeface="Arial" panose="020B0604020202020204" pitchFamily="34" charset="0"/>
              </a:rPr>
              <a:t>Получить от пользователя значения длин двух катетов, вычислить и вывести на экран значение гипотенузы.</a:t>
            </a:r>
          </a:p>
          <a:p>
            <a:pPr marL="457200" indent="-457200" algn="just" eaLnBrk="1" hangingPunct="1">
              <a:buFontTx/>
              <a:buAutoNum type="arabicPeriod"/>
            </a:pPr>
            <a:endParaRPr lang="ru-RU" altLang="ru-RU" dirty="0">
              <a:cs typeface="Arial" panose="020B0604020202020204" pitchFamily="34" charset="0"/>
            </a:endParaRPr>
          </a:p>
          <a:p>
            <a:pPr marL="457200" indent="-457200" eaLnBrk="1" hangingPunct="1">
              <a:buFontTx/>
              <a:buAutoNum type="arabicPeriod"/>
            </a:pPr>
            <a:endParaRPr lang="ru-RU" altLang="ru-RU" b="1" dirty="0">
              <a:cs typeface="Arial" panose="020B0604020202020204" pitchFamily="34" charset="0"/>
            </a:endParaRPr>
          </a:p>
          <a:p>
            <a:pPr marL="457200" indent="-457200" eaLnBrk="1" hangingPunct="1">
              <a:buFontTx/>
              <a:buNone/>
            </a:pPr>
            <a:endParaRPr lang="ru-RU" altLang="ru-RU" b="1" dirty="0"/>
          </a:p>
          <a:p>
            <a:pPr marL="457200" indent="-457200">
              <a:buFontTx/>
              <a:buAutoNum type="arabicPeriod"/>
            </a:pPr>
            <a:endParaRPr lang="en-US" altLang="ru-RU" b="1" dirty="0"/>
          </a:p>
          <a:p>
            <a:pPr marL="457200" indent="-457200">
              <a:buFontTx/>
              <a:buNone/>
            </a:pPr>
            <a:endParaRPr lang="ru-RU" altLang="ru-RU" b="1" dirty="0"/>
          </a:p>
        </p:txBody>
      </p:sp>
      <p:sp>
        <p:nvSpPr>
          <p:cNvPr id="40964" name="Номер слайда 3">
            <a:extLst>
              <a:ext uri="{FF2B5EF4-FFF2-40B4-BE49-F238E27FC236}">
                <a16:creationId xmlns:a16="http://schemas.microsoft.com/office/drawing/2014/main" id="{5F486FBA-EBA1-4425-AED3-CAAC62E3D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35EF807-D46D-4D07-9708-C81192C0A818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31</a:t>
            </a:fld>
            <a:endParaRPr lang="ru-RU" altLang="ru-RU" sz="1400"/>
          </a:p>
        </p:txBody>
      </p:sp>
      <p:sp>
        <p:nvSpPr>
          <p:cNvPr id="40965" name="Прямоугольник 4">
            <a:extLst>
              <a:ext uri="{FF2B5EF4-FFF2-40B4-BE49-F238E27FC236}">
                <a16:creationId xmlns:a16="http://schemas.microsoft.com/office/drawing/2014/main" id="{CB7E82B6-1026-479D-91B0-A1BD343368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713" y="5229200"/>
            <a:ext cx="7745711" cy="1477328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ru-RU" sz="1800" i="1" dirty="0"/>
              <a:t>Microsoft Visual C# 2010: An introduction to object-oriented programming. 4-th edition</a:t>
            </a:r>
            <a:r>
              <a:rPr lang="en-US" altLang="ru-RU" sz="1800" dirty="0"/>
              <a:t>, Chapter 1</a:t>
            </a:r>
            <a:endParaRPr lang="ru-RU" altLang="ru-RU" sz="18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ru-RU" sz="1800" dirty="0">
                <a:hlinkClick r:id="rId2"/>
              </a:rPr>
              <a:t>http://www.e-tahtam.com/~turgaybilgin/2013-2014-bahar/SE374_Visual_Programming/derskitabi.pdf</a:t>
            </a:r>
            <a:r>
              <a:rPr lang="ru-RU" altLang="ru-RU" sz="1800" dirty="0"/>
              <a:t>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dirty="0"/>
              <a:t>Прочитать, реализовать примеры, решить задачи.</a:t>
            </a:r>
            <a:endParaRPr lang="en-US" altLang="ru-RU" sz="1800" dirty="0"/>
          </a:p>
        </p:txBody>
      </p:sp>
      <p:sp>
        <p:nvSpPr>
          <p:cNvPr id="40966" name="TextBox 2">
            <a:extLst>
              <a:ext uri="{FF2B5EF4-FFF2-40B4-BE49-F238E27FC236}">
                <a16:creationId xmlns:a16="http://schemas.microsoft.com/office/drawing/2014/main" id="{E4EB54F9-855F-4F4D-8788-47F8DDB5B3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632" y="4725144"/>
            <a:ext cx="792162" cy="144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ru-RU" altLang="ru-RU" sz="8800" dirty="0">
                <a:solidFill>
                  <a:srgbClr val="FF0000"/>
                </a:solidFill>
              </a:rPr>
              <a:t>*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6">
            <a:extLst>
              <a:ext uri="{FF2B5EF4-FFF2-40B4-BE49-F238E27FC236}">
                <a16:creationId xmlns:a16="http://schemas.microsoft.com/office/drawing/2014/main" id="{16E212E0-F821-4164-B79B-2786FFEDB96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BD87B18-425C-4CF0-9CEA-22F7B8044F32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ru-RU" altLang="ru-RU" sz="1400"/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29442D4C-A30B-4DDE-B1EF-A55CDE05CF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76213"/>
            <a:ext cx="8229600" cy="706437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Последовательность Действий</a:t>
            </a:r>
          </a:p>
        </p:txBody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278BD75D-F835-4245-8A7E-CCA08ED904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1063625"/>
            <a:ext cx="8229600" cy="1212850"/>
          </a:xfrm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ru-RU" altLang="ru-RU" sz="2000" b="1" dirty="0"/>
              <a:t>Запустить </a:t>
            </a:r>
            <a:r>
              <a:rPr lang="en-US" altLang="ru-RU" sz="2000" b="1" dirty="0"/>
              <a:t>Microsoft Visual Studio 201</a:t>
            </a:r>
            <a:r>
              <a:rPr lang="ru-RU" altLang="ru-RU" sz="2000" b="1" dirty="0"/>
              <a:t>9</a:t>
            </a:r>
          </a:p>
          <a:p>
            <a:pPr eaLnBrk="1" hangingPunct="1"/>
            <a:r>
              <a:rPr lang="en-GB" altLang="ru-RU" sz="2000" b="1" dirty="0">
                <a:hlinkClick r:id="rId3"/>
              </a:rPr>
              <a:t>https://visualstudio.microsoft.com/vs/</a:t>
            </a:r>
            <a:r>
              <a:rPr lang="ru-RU" altLang="ru-RU" sz="2000" b="1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EB63CE-3C82-7947-8F21-CCF8082DAD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38424"/>
            <a:ext cx="9144000" cy="178115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3E50CC66-C8F4-42BC-B961-1243CB52EB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9750" y="134938"/>
            <a:ext cx="8229600" cy="561975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Запуск 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 Studio 201</a:t>
            </a: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</a:t>
            </a:r>
          </a:p>
        </p:txBody>
      </p:sp>
      <p:sp>
        <p:nvSpPr>
          <p:cNvPr id="13316" name="Rectangle 3">
            <a:extLst>
              <a:ext uri="{FF2B5EF4-FFF2-40B4-BE49-F238E27FC236}">
                <a16:creationId xmlns:a16="http://schemas.microsoft.com/office/drawing/2014/main" id="{3C376ABD-70A1-4852-AAD1-27829B9C7A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49275" y="795338"/>
            <a:ext cx="8229600" cy="1200150"/>
          </a:xfrm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ru-RU" altLang="ru-RU" b="1" dirty="0"/>
              <a:t>Пуск -</a:t>
            </a:r>
            <a:r>
              <a:rPr lang="en-US" altLang="ru-RU" b="1" dirty="0"/>
              <a:t>&gt;</a:t>
            </a:r>
            <a:br>
              <a:rPr lang="en-US" altLang="ru-RU" b="1" dirty="0"/>
            </a:br>
            <a:r>
              <a:rPr lang="en-US" altLang="ru-RU" b="1" dirty="0"/>
              <a:t>		</a:t>
            </a:r>
            <a:r>
              <a:rPr lang="ru-RU" altLang="ru-RU" b="1" dirty="0"/>
              <a:t>Все программы -</a:t>
            </a:r>
            <a:r>
              <a:rPr lang="en-US" altLang="ru-RU" b="1" dirty="0"/>
              <a:t>&gt;</a:t>
            </a:r>
            <a:br>
              <a:rPr lang="en-US" altLang="ru-RU" b="1" dirty="0"/>
            </a:br>
            <a:r>
              <a:rPr lang="en-US" altLang="ru-RU" b="1" dirty="0"/>
              <a:t>					Visual Studio 201</a:t>
            </a:r>
            <a:r>
              <a:rPr lang="ru-RU" altLang="ru-RU" b="1" dirty="0"/>
              <a:t>9</a:t>
            </a:r>
          </a:p>
        </p:txBody>
      </p:sp>
      <p:sp>
        <p:nvSpPr>
          <p:cNvPr id="13318" name="TextBox 1">
            <a:extLst>
              <a:ext uri="{FF2B5EF4-FFF2-40B4-BE49-F238E27FC236}">
                <a16:creationId xmlns:a16="http://schemas.microsoft.com/office/drawing/2014/main" id="{3579CAC5-E506-4DE6-BF2C-E8F92F4BCE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2420938"/>
            <a:ext cx="33210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b="1" i="1" dirty="0">
                <a:solidFill>
                  <a:srgbClr val="C00000"/>
                </a:solidFill>
              </a:rPr>
              <a:t>Стартовая страница </a:t>
            </a:r>
            <a:r>
              <a:rPr lang="en-US" altLang="ru-RU" sz="1800" b="1" i="1" dirty="0">
                <a:solidFill>
                  <a:srgbClr val="C00000"/>
                </a:solidFill>
              </a:rPr>
              <a:t>Visual Studio 201</a:t>
            </a:r>
            <a:r>
              <a:rPr lang="ru-RU" altLang="ru-RU" sz="1800" b="1" i="1" dirty="0">
                <a:solidFill>
                  <a:srgbClr val="C00000"/>
                </a:solidFill>
              </a:rPr>
              <a:t>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057FB1-6D80-B74A-8F09-2AE4DDA3C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840" y="2492896"/>
            <a:ext cx="5902796" cy="4039364"/>
          </a:xfrm>
          <a:prstGeom prst="rect">
            <a:avLst/>
          </a:prstGeom>
        </p:spPr>
      </p:pic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F347B0F8-C04F-4E90-BE87-BCA8DC1905FC}"/>
              </a:ext>
            </a:extLst>
          </p:cNvPr>
          <p:cNvCxnSpPr>
            <a:stCxn id="13318" idx="2"/>
          </p:cNvCxnSpPr>
          <p:nvPr/>
        </p:nvCxnSpPr>
        <p:spPr>
          <a:xfrm>
            <a:off x="1984375" y="3067050"/>
            <a:ext cx="1971675" cy="12985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BE682E-D75E-4140-9235-43AA2B50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1E2493-3B65-4E5F-BA82-1551650EBF04}" type="slidenum">
              <a:rPr lang="ru-RU" altLang="ru-RU" smtClean="0"/>
              <a:pPr>
                <a:defRPr/>
              </a:pPr>
              <a:t>5</a:t>
            </a:fld>
            <a:endParaRPr lang="ru-RU" alt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298E12AC-F907-486A-8C59-AE185959D6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15888"/>
            <a:ext cx="8229600" cy="777875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Проекты и решения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F53ADFB0-0743-45C5-8EAA-E31CBB82D1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125538"/>
            <a:ext cx="8229600" cy="2006256"/>
          </a:xfrm>
          <a:ln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ru-RU" altLang="ru-RU" dirty="0"/>
              <a:t>Решение 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pPr lvl="1" eaLnBrk="1" hangingPunct="1"/>
            <a:r>
              <a:rPr lang="ru-RU" altLang="ru-RU" dirty="0"/>
              <a:t>Проект1 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lang="ru-RU" alt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/>
            <a:r>
              <a:rPr lang="ru-RU" altLang="ru-RU" dirty="0"/>
              <a:t>Проект2 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lang="ru-RU" alt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/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pPr lvl="1" eaLnBrk="1" hangingPunct="1"/>
            <a:r>
              <a:rPr lang="ru-RU" altLang="ru-RU" dirty="0"/>
              <a:t>Проект</a:t>
            </a:r>
            <a:r>
              <a:rPr lang="en-US" altLang="ru-RU" dirty="0"/>
              <a:t>N</a:t>
            </a:r>
            <a:r>
              <a:rPr lang="ru-RU" altLang="ru-RU" dirty="0"/>
              <a:t> 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ru-RU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ProjectN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/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/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ED285372-7F03-4A75-9DA6-ABAA07AB74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0113" y="4427538"/>
            <a:ext cx="2663825" cy="1573212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14341" name="Rectangle 5">
            <a:extLst>
              <a:ext uri="{FF2B5EF4-FFF2-40B4-BE49-F238E27FC236}">
                <a16:creationId xmlns:a16="http://schemas.microsoft.com/office/drawing/2014/main" id="{13BC990D-ECD2-46A2-AC12-27930A646A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3214688"/>
            <a:ext cx="2663825" cy="3095625"/>
          </a:xfrm>
          <a:prstGeom prst="rect">
            <a:avLst/>
          </a:prstGeom>
          <a:solidFill>
            <a:srgbClr val="99CCFF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ru-RU" altLang="ru-RU" sz="1800"/>
          </a:p>
        </p:txBody>
      </p:sp>
      <p:sp>
        <p:nvSpPr>
          <p:cNvPr id="14342" name="Rectangle 6">
            <a:extLst>
              <a:ext uri="{FF2B5EF4-FFF2-40B4-BE49-F238E27FC236}">
                <a16:creationId xmlns:a16="http://schemas.microsoft.com/office/drawing/2014/main" id="{1F8D7FBE-4314-4EE9-927D-2B315A810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8888" y="4708525"/>
            <a:ext cx="1944687" cy="7921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ru-RU" sz="1800"/>
              <a:t>Project</a:t>
            </a:r>
            <a:endParaRPr lang="ru-RU" altLang="ru-RU" sz="1800"/>
          </a:p>
        </p:txBody>
      </p:sp>
      <p:sp>
        <p:nvSpPr>
          <p:cNvPr id="14343" name="Rectangle 7">
            <a:extLst>
              <a:ext uri="{FF2B5EF4-FFF2-40B4-BE49-F238E27FC236}">
                <a16:creationId xmlns:a16="http://schemas.microsoft.com/office/drawing/2014/main" id="{70C4E27A-C423-4BE9-B499-E894D91978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363" y="3429000"/>
            <a:ext cx="1944687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ru-RU" sz="1800"/>
              <a:t>Project 1</a:t>
            </a:r>
            <a:endParaRPr lang="ru-RU" altLang="ru-RU" sz="1800"/>
          </a:p>
        </p:txBody>
      </p:sp>
      <p:sp>
        <p:nvSpPr>
          <p:cNvPr id="14344" name="Rectangle 8">
            <a:extLst>
              <a:ext uri="{FF2B5EF4-FFF2-40B4-BE49-F238E27FC236}">
                <a16:creationId xmlns:a16="http://schemas.microsoft.com/office/drawing/2014/main" id="{9E65A52D-943E-4592-9993-E00D76F0C8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363" y="4076700"/>
            <a:ext cx="1944687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ru-RU" sz="1800"/>
              <a:t>Project 2</a:t>
            </a:r>
            <a:endParaRPr lang="ru-RU" altLang="ru-RU" sz="1800"/>
          </a:p>
        </p:txBody>
      </p:sp>
      <p:sp>
        <p:nvSpPr>
          <p:cNvPr id="14345" name="Rectangle 9">
            <a:extLst>
              <a:ext uri="{FF2B5EF4-FFF2-40B4-BE49-F238E27FC236}">
                <a16:creationId xmlns:a16="http://schemas.microsoft.com/office/drawing/2014/main" id="{C477DF52-7F8B-45E9-BDBC-257771D4AF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363" y="5589588"/>
            <a:ext cx="1944687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ru-RU" sz="1800"/>
              <a:t>Project N</a:t>
            </a:r>
            <a:endParaRPr lang="ru-RU" altLang="ru-RU" sz="1800"/>
          </a:p>
        </p:txBody>
      </p:sp>
      <p:sp>
        <p:nvSpPr>
          <p:cNvPr id="14346" name="Rectangle 10">
            <a:extLst>
              <a:ext uri="{FF2B5EF4-FFF2-40B4-BE49-F238E27FC236}">
                <a16:creationId xmlns:a16="http://schemas.microsoft.com/office/drawing/2014/main" id="{CD293158-11AE-42A3-971C-0B28665CC4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363" y="4786313"/>
            <a:ext cx="1944687" cy="5715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ru-RU" sz="1800"/>
              <a:t>…</a:t>
            </a:r>
            <a:endParaRPr lang="ru-RU" altLang="ru-RU" sz="1800"/>
          </a:p>
        </p:txBody>
      </p:sp>
      <p:sp>
        <p:nvSpPr>
          <p:cNvPr id="14347" name="TextBox 10">
            <a:extLst>
              <a:ext uri="{FF2B5EF4-FFF2-40B4-BE49-F238E27FC236}">
                <a16:creationId xmlns:a16="http://schemas.microsoft.com/office/drawing/2014/main" id="{E2DDB434-9F93-496A-AB46-863CD69072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43063" y="3929063"/>
            <a:ext cx="12112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ru-RU" sz="1800">
                <a:cs typeface="Arial" panose="020B0604020202020204" pitchFamily="34" charset="0"/>
              </a:rPr>
              <a:t>Solution</a:t>
            </a:r>
            <a:r>
              <a:rPr lang="ru-RU" altLang="ru-RU" sz="1800">
                <a:cs typeface="Arial" panose="020B0604020202020204" pitchFamily="34" charset="0"/>
              </a:rPr>
              <a:t> 1</a:t>
            </a:r>
          </a:p>
        </p:txBody>
      </p:sp>
      <p:sp>
        <p:nvSpPr>
          <p:cNvPr id="14348" name="TextBox 11">
            <a:extLst>
              <a:ext uri="{FF2B5EF4-FFF2-40B4-BE49-F238E27FC236}">
                <a16:creationId xmlns:a16="http://schemas.microsoft.com/office/drawing/2014/main" id="{A3EC76A6-93B7-4241-A938-C924CE36BB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6375" y="2857500"/>
            <a:ext cx="12112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ru-RU" sz="1800">
                <a:cs typeface="Arial" panose="020B0604020202020204" pitchFamily="34" charset="0"/>
              </a:rPr>
              <a:t>Solution</a:t>
            </a:r>
            <a:r>
              <a:rPr lang="ru-RU" altLang="ru-RU" sz="1800">
                <a:cs typeface="Arial" panose="020B0604020202020204" pitchFamily="34" charset="0"/>
              </a:rPr>
              <a:t> 2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2F6DCF-0235-3C46-BBFD-20379BF40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1E2493-3B65-4E5F-BA82-1551650EBF04}" type="slidenum">
              <a:rPr lang="ru-RU" altLang="ru-RU" smtClean="0"/>
              <a:pPr>
                <a:defRPr/>
              </a:pPr>
              <a:t>6</a:t>
            </a:fld>
            <a:endParaRPr lang="ru-RU" alt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2">
            <a:extLst>
              <a:ext uri="{FF2B5EF4-FFF2-40B4-BE49-F238E27FC236}">
                <a16:creationId xmlns:a16="http://schemas.microsoft.com/office/drawing/2014/main" id="{7CD1722A-1F91-414C-9D78-BDFB81EDF7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0"/>
            <a:ext cx="8229600" cy="635000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Создание нового проекта</a:t>
            </a:r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F53E176C-70B0-4404-B8A8-3F71698F83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5288" y="588963"/>
            <a:ext cx="8229600" cy="504825"/>
          </a:xfrm>
        </p:spPr>
        <p:txBody>
          <a:bodyPr/>
          <a:lstStyle/>
          <a:p>
            <a:pPr marL="0" indent="0" algn="ctr" eaLnBrk="1" hangingPunct="1">
              <a:buFontTx/>
              <a:buNone/>
            </a:pPr>
            <a:r>
              <a:rPr lang="ru-RU" altLang="ru-RU" b="1" dirty="0"/>
              <a:t>Выбираем </a:t>
            </a:r>
            <a:r>
              <a:rPr lang="en-GB" b="1" dirty="0"/>
              <a:t>Console App (.NET Core)</a:t>
            </a:r>
            <a:endParaRPr lang="ru-RU" altLang="ru-RU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24596D-6962-6440-8A36-4DAB7CCF2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248" y="1160340"/>
            <a:ext cx="7779504" cy="531653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28A4BE-2D8A-924B-AB75-ADCFB8FCA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1E2493-3B65-4E5F-BA82-1551650EBF04}" type="slidenum">
              <a:rPr lang="ru-RU" altLang="ru-RU" smtClean="0"/>
              <a:pPr>
                <a:defRPr/>
              </a:pPr>
              <a:t>7</a:t>
            </a:fld>
            <a:endParaRPr lang="ru-RU" alt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92294-C725-244F-95D2-D46034125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4B91B-2480-DE4D-B0FB-B0C97A0B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5F5D2-0E15-5541-8B9E-B873CDBE8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1E2493-3B65-4E5F-BA82-1551650EBF04}" type="slidenum">
              <a:rPr lang="ru-RU" altLang="ru-RU" smtClean="0"/>
              <a:pPr>
                <a:defRPr/>
              </a:pPr>
              <a:t>8</a:t>
            </a:fld>
            <a:endParaRPr lang="ru-RU" altLang="ru-R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15B77C-BBAF-704F-A33E-FB5BE44F5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317500"/>
            <a:ext cx="9105900" cy="6223000"/>
          </a:xfrm>
          <a:prstGeom prst="rect">
            <a:avLst/>
          </a:prstGeom>
        </p:spPr>
      </p:pic>
      <p:sp>
        <p:nvSpPr>
          <p:cNvPr id="6" name="AutoShape 9">
            <a:extLst>
              <a:ext uri="{FF2B5EF4-FFF2-40B4-BE49-F238E27FC236}">
                <a16:creationId xmlns:a16="http://schemas.microsoft.com/office/drawing/2014/main" id="{54BA3CD9-ED91-F549-9D86-C3E9030096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3487" y="2349500"/>
            <a:ext cx="2592388" cy="1079500"/>
          </a:xfrm>
          <a:prstGeom prst="wedgeRoundRectCallout">
            <a:avLst>
              <a:gd name="adj1" fmla="val -68141"/>
              <a:gd name="adj2" fmla="val -1700"/>
              <a:gd name="adj3" fmla="val 16667"/>
            </a:avLst>
          </a:prstGeom>
          <a:solidFill>
            <a:schemeClr val="bg1"/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ru-RU" sz="1800" b="1" u="sng"/>
              <a:t>Location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800"/>
              <a:t>Путь к папке</a:t>
            </a:r>
          </a:p>
        </p:txBody>
      </p:sp>
      <p:sp>
        <p:nvSpPr>
          <p:cNvPr id="7" name="AutoShape 10">
            <a:extLst>
              <a:ext uri="{FF2B5EF4-FFF2-40B4-BE49-F238E27FC236}">
                <a16:creationId xmlns:a16="http://schemas.microsoft.com/office/drawing/2014/main" id="{193B4A18-92EC-3E41-BB2C-402046155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4273" y="3590321"/>
            <a:ext cx="2641601" cy="2087562"/>
          </a:xfrm>
          <a:prstGeom prst="wedgeRoundRectCallout">
            <a:avLst>
              <a:gd name="adj1" fmla="val -97843"/>
              <a:gd name="adj2" fmla="val -42701"/>
              <a:gd name="adj3" fmla="val 16667"/>
            </a:avLst>
          </a:prstGeom>
          <a:solidFill>
            <a:schemeClr val="bg1"/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ru-RU" sz="1800" b="1" u="sng" dirty="0"/>
              <a:t>Solution Name</a:t>
            </a:r>
            <a:endParaRPr lang="ru-RU" altLang="ru-RU" sz="1800" b="1" u="sng" dirty="0"/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800" dirty="0"/>
              <a:t>По умолчанию имя решения совпадает с именем проекта, его можно изменить на </a:t>
            </a:r>
            <a:r>
              <a:rPr lang="en-US" altLang="ru-RU" sz="1800" dirty="0"/>
              <a:t>Sem_</a:t>
            </a:r>
            <a:r>
              <a:rPr lang="ru-RU" altLang="ru-RU" sz="1800" dirty="0"/>
              <a:t>0</a:t>
            </a:r>
            <a:r>
              <a:rPr lang="en-US" altLang="ru-RU" sz="1800" dirty="0"/>
              <a:t>1</a:t>
            </a:r>
            <a:endParaRPr lang="ru-RU" altLang="ru-RU" sz="1800" dirty="0"/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76B16B8D-9166-704F-AA97-23666A636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3374" y="937419"/>
            <a:ext cx="2592388" cy="792163"/>
          </a:xfrm>
          <a:prstGeom prst="wedgeRoundRectCallout">
            <a:avLst>
              <a:gd name="adj1" fmla="val -52235"/>
              <a:gd name="adj2" fmla="val 96587"/>
              <a:gd name="adj3" fmla="val 16667"/>
            </a:avLst>
          </a:prstGeom>
          <a:solidFill>
            <a:schemeClr val="bg1"/>
          </a:solidFill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ru-RU" sz="1800" b="1" u="sng" dirty="0"/>
              <a:t>Name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1800" dirty="0"/>
              <a:t>Название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603545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6">
            <a:extLst>
              <a:ext uri="{FF2B5EF4-FFF2-40B4-BE49-F238E27FC236}">
                <a16:creationId xmlns:a16="http://schemas.microsoft.com/office/drawing/2014/main" id="{FD309CC5-7855-4E1A-A8D4-641EA6332C8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87DEE71-3158-4716-A2F7-A7FD4D30C21B}" type="slidenum">
              <a:rPr lang="ru-RU" altLang="ru-RU" sz="1400" smtClean="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ru-RU" altLang="ru-RU" sz="1400"/>
          </a:p>
        </p:txBody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387180EE-38E8-45DB-AE1B-E56434D391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7950" y="115888"/>
            <a:ext cx="8785225" cy="865187"/>
          </a:xfrm>
        </p:spPr>
        <p:txBody>
          <a:bodyPr/>
          <a:lstStyle/>
          <a:p>
            <a:pPr eaLnBrk="1" hangingPunct="1">
              <a:defRPr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Окно текстового редактора C#  с заготовкой консольного приложения</a:t>
            </a:r>
          </a:p>
        </p:txBody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2B8F6F54-78D7-4291-B229-92D2066A75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3528" y="5773737"/>
            <a:ext cx="7561263" cy="968375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ru-RU" altLang="ru-RU" sz="2000" b="1" u="sng" dirty="0">
                <a:solidFill>
                  <a:srgbClr val="009900"/>
                </a:solidFill>
              </a:rPr>
              <a:t>Компиляция и Исполнение: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ru-RU" sz="2000" b="1" dirty="0"/>
              <a:t>Debug -&gt; Start Without Debugging</a:t>
            </a:r>
            <a:r>
              <a:rPr lang="en-US" altLang="ru-RU" sz="2000" dirty="0"/>
              <a:t> </a:t>
            </a:r>
            <a:r>
              <a:rPr lang="ru-RU" altLang="ru-RU" sz="2000" dirty="0"/>
              <a:t>(или </a:t>
            </a:r>
            <a:r>
              <a:rPr lang="en-US" altLang="ru-RU" sz="2000" b="1" dirty="0"/>
              <a:t>Ctrl</a:t>
            </a:r>
            <a:r>
              <a:rPr lang="ru-RU" altLang="ru-RU" sz="2000" b="1" dirty="0"/>
              <a:t>+</a:t>
            </a:r>
            <a:r>
              <a:rPr lang="en-US" altLang="ru-RU" sz="2000" b="1" dirty="0"/>
              <a:t>F</a:t>
            </a:r>
            <a:r>
              <a:rPr lang="ru-RU" altLang="ru-RU" sz="2000" b="1" dirty="0"/>
              <a:t>5</a:t>
            </a:r>
            <a:r>
              <a:rPr lang="ru-RU" altLang="ru-RU" sz="2000" dirty="0"/>
              <a:t>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986769-06A9-714B-85C2-BFD0E6F2C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1002108"/>
            <a:ext cx="7606664" cy="45124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Оформление по умолчанию">
  <a:themeElements>
    <a:clrScheme name="Оформление по умолчанию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Оформление по умолчанию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Оформление по умолчанию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C8360F1853A42843BB095B589A47A523" ma:contentTypeVersion="2" ma:contentTypeDescription="Создание документа." ma:contentTypeScope="" ma:versionID="0c3ee9f3614cfc9ae07168930668e502">
  <xsd:schema xmlns:xsd="http://www.w3.org/2001/XMLSchema" xmlns:xs="http://www.w3.org/2001/XMLSchema" xmlns:p="http://schemas.microsoft.com/office/2006/metadata/properties" xmlns:ns2="9f61c0e5-f33d-4a7d-bb90-224c66941475" targetNamespace="http://schemas.microsoft.com/office/2006/metadata/properties" ma:root="true" ma:fieldsID="75db7d2f36289604eb23b4581012ed78" ns2:_="">
    <xsd:import namespace="9f61c0e5-f33d-4a7d-bb90-224c6694147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61c0e5-f33d-4a7d-bb90-224c669414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FD3771-7D81-4869-8622-9C9A8B8A47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8D8C093-D289-4EEB-93EA-CCE97C7836A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E79911C-A682-4B72-B666-BF5D218C2E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f61c0e5-f33d-4a7d-bb90-224c6694147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2694</Words>
  <Application>Microsoft Office PowerPoint</Application>
  <PresentationFormat>Экран (4:3)</PresentationFormat>
  <Paragraphs>387</Paragraphs>
  <Slides>31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31</vt:i4>
      </vt:variant>
    </vt:vector>
  </HeadingPairs>
  <TitlesOfParts>
    <vt:vector size="39" baseType="lpstr">
      <vt:lpstr>Arial</vt:lpstr>
      <vt:lpstr>Calibri</vt:lpstr>
      <vt:lpstr>Consolas</vt:lpstr>
      <vt:lpstr>Courier New</vt:lpstr>
      <vt:lpstr>Times New Roman</vt:lpstr>
      <vt:lpstr>ubuntu</vt:lpstr>
      <vt:lpstr>Verdana</vt:lpstr>
      <vt:lpstr>Оформление по умолчанию</vt:lpstr>
      <vt:lpstr>Модуль 1  Семинар 1</vt:lpstr>
      <vt:lpstr>Где искать материалы?</vt:lpstr>
      <vt:lpstr>Работа в компьютерном классе</vt:lpstr>
      <vt:lpstr>Последовательность Действий</vt:lpstr>
      <vt:lpstr>Запуск Visual Studio 2019</vt:lpstr>
      <vt:lpstr>Проекты и решения</vt:lpstr>
      <vt:lpstr>Создание нового проекта</vt:lpstr>
      <vt:lpstr>Презентация PowerPoint</vt:lpstr>
      <vt:lpstr>Окно текстового редактора C#  с заготовкой консольного приложения</vt:lpstr>
      <vt:lpstr>Структура исполняемой программы</vt:lpstr>
      <vt:lpstr>Первая программа</vt:lpstr>
      <vt:lpstr>Модифицируем программу</vt:lpstr>
      <vt:lpstr>Выполнение exe-модуля</vt:lpstr>
      <vt:lpstr>Создание Второго Проекта</vt:lpstr>
      <vt:lpstr>Выбор проекта, запускаемого по Ctrl+F5</vt:lpstr>
      <vt:lpstr>Организация ввода строк</vt:lpstr>
      <vt:lpstr>Организация вывода строк</vt:lpstr>
      <vt:lpstr>Самостоятельно</vt:lpstr>
      <vt:lpstr>Презентация PowerPoint</vt:lpstr>
      <vt:lpstr>Форматирование чисел в методе ToString()</vt:lpstr>
      <vt:lpstr>Возможности метода ToString() </vt:lpstr>
      <vt:lpstr>Возможности метода  ToString() </vt:lpstr>
      <vt:lpstr>Форматирование числовых данных</vt:lpstr>
      <vt:lpstr>Форматирование при выводе</vt:lpstr>
      <vt:lpstr>Преобразование типов</vt:lpstr>
      <vt:lpstr>Методы преобразования строк в системные типы</vt:lpstr>
      <vt:lpstr>Задача</vt:lpstr>
      <vt:lpstr>Операция приведения типа</vt:lpstr>
      <vt:lpstr>Cамостоятельно</vt:lpstr>
      <vt:lpstr>Домашнее задание</vt:lpstr>
      <vt:lpstr>Домашнее задание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Модуль 1  Семинар 1</dc:title>
  <dc:creator>Екатерина Береснева</dc:creator>
  <cp:lastModifiedBy>Дударев Виктор Анатольевич</cp:lastModifiedBy>
  <cp:revision>19</cp:revision>
  <dcterms:created xsi:type="dcterms:W3CDTF">2020-09-02T20:05:44Z</dcterms:created>
  <dcterms:modified xsi:type="dcterms:W3CDTF">2021-09-06T13:57:28Z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0x010100C8360F1853A42843BB095B589A47A523</vt:lpwstr>
  </property>
</Properties>
</file>

<file path=docProps/thumbnail.jpeg>
</file>